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tags/tag7.xml" ContentType="application/vnd.openxmlformats-officedocument.presentationml.tags+xml"/>
  <Override PartName="/ppt/notesSlides/notesSlide4.xml" ContentType="application/vnd.openxmlformats-officedocument.presentationml.notesSlide+xml"/>
  <Override PartName="/ppt/charts/chart2.xml" ContentType="application/vnd.openxmlformats-officedocument.drawingml.chart+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charts/chart3.xml" ContentType="application/vnd.openxmlformats-officedocument.drawingml.chart+xml"/>
  <Override PartName="/ppt/tags/tag10.xml" ContentType="application/vnd.openxmlformats-officedocument.presentationml.tags+xml"/>
  <Override PartName="/ppt/notesSlides/notesSlide7.xml" ContentType="application/vnd.openxmlformats-officedocument.presentationml.notesSlide+xml"/>
  <Override PartName="/ppt/charts/chart4.xml" ContentType="application/vnd.openxmlformats-officedocument.drawingml.chart+xml"/>
  <Override PartName="/ppt/tags/tag11.xml" ContentType="application/vnd.openxmlformats-officedocument.presentationml.tags+xml"/>
  <Override PartName="/ppt/notesSlides/notesSlide8.xml" ContentType="application/vnd.openxmlformats-officedocument.presentationml.notesSlide+xml"/>
  <Override PartName="/ppt/charts/chart5.xml" ContentType="application/vnd.openxmlformats-officedocument.drawingml.chart+xml"/>
  <Override PartName="/ppt/tags/tag12.xml" ContentType="application/vnd.openxmlformats-officedocument.presentationml.tags+xml"/>
  <Override PartName="/ppt/notesSlides/notesSlide9.xml" ContentType="application/vnd.openxmlformats-officedocument.presentationml.notesSlide+xml"/>
  <Override PartName="/ppt/charts/chart6.xml" ContentType="application/vnd.openxmlformats-officedocument.drawingml.chart+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charts/chart7.xml" ContentType="application/vnd.openxmlformats-officedocument.drawingml.chart+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charts/chart8.xml" ContentType="application/vnd.openxmlformats-officedocument.drawingml.chart+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676" r:id="rId2"/>
  </p:sldMasterIdLst>
  <p:notesMasterIdLst>
    <p:notesMasterId r:id="rId18"/>
  </p:notesMasterIdLst>
  <p:handoutMasterIdLst>
    <p:handoutMasterId r:id="rId19"/>
  </p:handoutMasterIdLst>
  <p:sldIdLst>
    <p:sldId id="343" r:id="rId3"/>
    <p:sldId id="344" r:id="rId4"/>
    <p:sldId id="346" r:id="rId5"/>
    <p:sldId id="347" r:id="rId6"/>
    <p:sldId id="350" r:id="rId7"/>
    <p:sldId id="380" r:id="rId8"/>
    <p:sldId id="378" r:id="rId9"/>
    <p:sldId id="351" r:id="rId10"/>
    <p:sldId id="379" r:id="rId11"/>
    <p:sldId id="353" r:id="rId12"/>
    <p:sldId id="354" r:id="rId13"/>
    <p:sldId id="360" r:id="rId14"/>
    <p:sldId id="362" r:id="rId15"/>
    <p:sldId id="381" r:id="rId16"/>
    <p:sldId id="382" r:id="rId17"/>
  </p:sldIdLst>
  <p:sldSz cx="9144000" cy="6858000" type="screen4x3"/>
  <p:notesSz cx="9929813" cy="6799263"/>
  <p:custDataLst>
    <p:tags r:id="rId20"/>
  </p:custDataLst>
  <p:kinsoku lang="ja-JP" invalStChars="、。，．・：；？！゛゜ヽヾゝゞ々ー’”）〕］｝〉》」』】°‰′″℃￠％ぁぃぅぇぉっゃゅょゎァィゥェォッャュョヮヵヶ!%),.:;?]}｡｣､･ｧｨｩｪｫｬｭｮｯｰﾞﾟ" invalEndChars="‘“（〔［｛〈《「『【￥＄$([\{｢￡"/>
  <p:defaultTextStyle>
    <a:defPPr>
      <a:defRPr lang="fr-FR"/>
    </a:defPPr>
    <a:lvl1pPr algn="l" rtl="0" eaLnBrk="0" fontAlgn="base" hangingPunct="0">
      <a:spcBef>
        <a:spcPct val="0"/>
      </a:spcBef>
      <a:spcAft>
        <a:spcPct val="0"/>
      </a:spcAft>
      <a:defRPr sz="16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6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6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6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600" b="1" kern="1200">
        <a:solidFill>
          <a:schemeClr val="tx1"/>
        </a:solidFill>
        <a:latin typeface="Times New Roman" pitchFamily="18" charset="0"/>
        <a:ea typeface="+mn-ea"/>
        <a:cs typeface="+mn-cs"/>
      </a:defRPr>
    </a:lvl5pPr>
    <a:lvl6pPr marL="2286000" algn="l" defTabSz="914400" rtl="0" eaLnBrk="1" latinLnBrk="0" hangingPunct="1">
      <a:defRPr sz="1600" b="1" kern="1200">
        <a:solidFill>
          <a:schemeClr val="tx1"/>
        </a:solidFill>
        <a:latin typeface="Times New Roman" pitchFamily="18" charset="0"/>
        <a:ea typeface="+mn-ea"/>
        <a:cs typeface="+mn-cs"/>
      </a:defRPr>
    </a:lvl6pPr>
    <a:lvl7pPr marL="2743200" algn="l" defTabSz="914400" rtl="0" eaLnBrk="1" latinLnBrk="0" hangingPunct="1">
      <a:defRPr sz="1600" b="1" kern="1200">
        <a:solidFill>
          <a:schemeClr val="tx1"/>
        </a:solidFill>
        <a:latin typeface="Times New Roman" pitchFamily="18" charset="0"/>
        <a:ea typeface="+mn-ea"/>
        <a:cs typeface="+mn-cs"/>
      </a:defRPr>
    </a:lvl7pPr>
    <a:lvl8pPr marL="3200400" algn="l" defTabSz="914400" rtl="0" eaLnBrk="1" latinLnBrk="0" hangingPunct="1">
      <a:defRPr sz="1600" b="1" kern="1200">
        <a:solidFill>
          <a:schemeClr val="tx1"/>
        </a:solidFill>
        <a:latin typeface="Times New Roman" pitchFamily="18" charset="0"/>
        <a:ea typeface="+mn-ea"/>
        <a:cs typeface="+mn-cs"/>
      </a:defRPr>
    </a:lvl8pPr>
    <a:lvl9pPr marL="3657600" algn="l" defTabSz="914400" rtl="0" eaLnBrk="1" latinLnBrk="0" hangingPunct="1">
      <a:defRPr sz="1600" b="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4319">
          <p15:clr>
            <a:srgbClr val="A4A3A4"/>
          </p15:clr>
        </p15:guide>
        <p15:guide id="2">
          <p15:clr>
            <a:srgbClr val="A4A3A4"/>
          </p15:clr>
        </p15:guide>
      </p15:sldGuideLst>
    </p:ext>
    <p:ext uri="{2D200454-40CA-4A62-9FC3-DE9A4176ACB9}">
      <p15:notesGuideLst xmlns:p15="http://schemas.microsoft.com/office/powerpoint/2012/main">
        <p15:guide id="1" orient="horz" pos="2124">
          <p15:clr>
            <a:srgbClr val="A4A3A4"/>
          </p15:clr>
        </p15:guide>
        <p15:guide id="2" pos="312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33"/>
    <a:srgbClr val="FFFFFF"/>
    <a:srgbClr val="9966FF"/>
    <a:srgbClr val="86A8FE"/>
    <a:srgbClr val="FFCC99"/>
    <a:srgbClr val="FF3300"/>
    <a:srgbClr val="FFFFCC"/>
    <a:srgbClr val="B3D2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36" autoAdjust="0"/>
    <p:restoredTop sz="82883" autoAdjust="0"/>
  </p:normalViewPr>
  <p:slideViewPr>
    <p:cSldViewPr>
      <p:cViewPr varScale="1">
        <p:scale>
          <a:sx n="95" d="100"/>
          <a:sy n="95" d="100"/>
        </p:scale>
        <p:origin x="2382" y="96"/>
      </p:cViewPr>
      <p:guideLst>
        <p:guide orient="horz" pos="4319"/>
        <p:guide/>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p:cViewPr>
        <p:scale>
          <a:sx n="75" d="100"/>
          <a:sy n="75" d="100"/>
        </p:scale>
        <p:origin x="2508" y="996"/>
      </p:cViewPr>
      <p:guideLst>
        <p:guide orient="horz" pos="2124"/>
        <p:guide pos="312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F:\__BTS%20MS__\S8%20-%20Sant&#233;%20-%20S&#233;curit&#233;%20-%20Environnement\01%20-%20PRP\02%20-%20Donn&#233;es%20Statistiques\Application\Correction\02%20-%20Statistiques%20dans%20le%20JURA%20-%20Correcti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__BTS%20MS__\S8%20-%20Sant&#233;%20-%20S&#233;curit&#233;%20-%20Environnement\01%20-%20PRP\02%20-%20Donn&#233;es%20Statistiques\Application\Correction\02%20-%20Statistiques%20dans%20le%20JURA%20-%20Correction.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__BTS%20MS__\S8%20-%20Sant&#233;%20-%20S&#233;curit&#233;%20-%20Environnement\01%20-%20PRP\02%20-%20Donn&#233;es%20Statistiques\Application\Correction\02%20-%20Statistiques%20dans%20le%20JURA%20-%20Correctio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__BTS%20MS__\S8%20-%20Sant&#233;%20-%20S&#233;curit&#233;%20-%20Environnement\01%20-%20PRP\02%20-%20Donn&#233;es%20Statistiques\Application\Correction\02%20-%20Statistiques%20dans%20le%20JURA%20-%20Correction.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__BTS%20MS__\S8%20-%20Sant&#233;%20-%20S&#233;curit&#233;%20-%20Environnement\01%20-%20PRP\02%20-%20Donn&#233;es%20Statistiques\Application\Correction\02%20-%20Statistiques%20dans%20le%20JURA%20-%20Correction.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F:\__BTS%20MS__\S8%20-%20Sant&#233;%20-%20S&#233;curit&#233;%20-%20Environnement\01%20-%20PRP\02%20-%20Donn&#233;es%20Statistiques\Application\Correction\02%20-%20Statistiques%20dans%20le%20JURA%20-%20Correction.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E:\__BTS%20MS%20New%20Topics__\Sources\S8%20-%20Sant&#233;%20-%20S&#233;curit&#233;%20-%20Environnement\PRP\02%20-%20Donn&#233;es%20Statistiques\Application\Correction\02%20-%20Statistiques%20dans%20le%20JURA%20-%20Correction%202018.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E:\__BTS%20MS%20New%20Topics__\Sources\S8%20-%20Sant&#233;%20-%20S&#233;curit&#233;%20-%20Environnement\PRP\02%20-%20Donn&#233;es%20Statistiques\Application\Correction\02%20-%20Statistiques%20dans%20le%20JURA%20-%20Correction%20201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a:t>INDICE DE FREQUENCE PAR</a:t>
            </a:r>
            <a:r>
              <a:rPr lang="en-US" baseline="0"/>
              <a:t> CTN</a:t>
            </a:r>
            <a:endParaRPr lang="en-US"/>
          </a:p>
        </c:rich>
      </c:tx>
      <c:overlay val="0"/>
    </c:title>
    <c:autoTitleDeleted val="0"/>
    <c:plotArea>
      <c:layout/>
      <c:barChart>
        <c:barDir val="col"/>
        <c:grouping val="clustered"/>
        <c:varyColors val="0"/>
        <c:ser>
          <c:idx val="0"/>
          <c:order val="0"/>
          <c:tx>
            <c:strRef>
              <c:f>Feuil1!$L$22</c:f>
              <c:strCache>
                <c:ptCount val="1"/>
                <c:pt idx="0">
                  <c:v>INDICE DE FREQUENCE</c:v>
                </c:pt>
              </c:strCache>
            </c:strRef>
          </c:tx>
          <c:invertIfNegative val="0"/>
          <c:cat>
            <c:strRef>
              <c:f>Feuil1!$L$24:$L$32</c:f>
              <c:strCache>
                <c:ptCount val="9"/>
                <c:pt idx="0">
                  <c:v>A</c:v>
                </c:pt>
                <c:pt idx="1">
                  <c:v>B</c:v>
                </c:pt>
                <c:pt idx="2">
                  <c:v>C</c:v>
                </c:pt>
                <c:pt idx="3">
                  <c:v>D</c:v>
                </c:pt>
                <c:pt idx="4">
                  <c:v>E</c:v>
                </c:pt>
                <c:pt idx="5">
                  <c:v>F</c:v>
                </c:pt>
                <c:pt idx="6">
                  <c:v>G</c:v>
                </c:pt>
                <c:pt idx="7">
                  <c:v>H</c:v>
                </c:pt>
                <c:pt idx="8">
                  <c:v>I</c:v>
                </c:pt>
              </c:strCache>
            </c:strRef>
          </c:cat>
          <c:val>
            <c:numRef>
              <c:f>Feuil1!$T$24:$T$32</c:f>
              <c:numCache>
                <c:formatCode>0.00</c:formatCode>
                <c:ptCount val="9"/>
                <c:pt idx="0">
                  <c:v>31.124130355181251</c:v>
                </c:pt>
                <c:pt idx="1">
                  <c:v>75.442043222003932</c:v>
                </c:pt>
                <c:pt idx="2">
                  <c:v>48.724656638325705</c:v>
                </c:pt>
                <c:pt idx="3">
                  <c:v>43.633125556544968</c:v>
                </c:pt>
                <c:pt idx="4">
                  <c:v>27.307366638441998</c:v>
                </c:pt>
                <c:pt idx="5">
                  <c:v>44.679122664500404</c:v>
                </c:pt>
                <c:pt idx="6">
                  <c:v>19.387001477104874</c:v>
                </c:pt>
                <c:pt idx="7">
                  <c:v>17.42715262812705</c:v>
                </c:pt>
                <c:pt idx="8">
                  <c:v>49.669201145452753</c:v>
                </c:pt>
              </c:numCache>
            </c:numRef>
          </c:val>
          <c:extLst>
            <c:ext xmlns:c16="http://schemas.microsoft.com/office/drawing/2014/chart" uri="{C3380CC4-5D6E-409C-BE32-E72D297353CC}">
              <c16:uniqueId val="{00000000-58E9-495B-8FAA-01418DDCB007}"/>
            </c:ext>
          </c:extLst>
        </c:ser>
        <c:dLbls>
          <c:showLegendKey val="0"/>
          <c:showVal val="0"/>
          <c:showCatName val="0"/>
          <c:showSerName val="0"/>
          <c:showPercent val="0"/>
          <c:showBubbleSize val="0"/>
        </c:dLbls>
        <c:gapWidth val="150"/>
        <c:axId val="67184512"/>
        <c:axId val="67186048"/>
      </c:barChart>
      <c:catAx>
        <c:axId val="67184512"/>
        <c:scaling>
          <c:orientation val="minMax"/>
        </c:scaling>
        <c:delete val="0"/>
        <c:axPos val="b"/>
        <c:numFmt formatCode="General" sourceLinked="0"/>
        <c:majorTickMark val="out"/>
        <c:minorTickMark val="none"/>
        <c:tickLblPos val="nextTo"/>
        <c:crossAx val="67186048"/>
        <c:crosses val="autoZero"/>
        <c:auto val="1"/>
        <c:lblAlgn val="ctr"/>
        <c:lblOffset val="100"/>
        <c:noMultiLvlLbl val="0"/>
      </c:catAx>
      <c:valAx>
        <c:axId val="67186048"/>
        <c:scaling>
          <c:orientation val="minMax"/>
        </c:scaling>
        <c:delete val="0"/>
        <c:axPos val="l"/>
        <c:majorGridlines/>
        <c:numFmt formatCode="0.00" sourceLinked="1"/>
        <c:majorTickMark val="out"/>
        <c:minorTickMark val="none"/>
        <c:tickLblPos val="nextTo"/>
        <c:crossAx val="67184512"/>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28"/>
    </mc:Choice>
    <mc:Fallback>
      <c:style val="28"/>
    </mc:Fallback>
  </mc:AlternateContent>
  <c:chart>
    <c:title>
      <c:tx>
        <c:rich>
          <a:bodyPr/>
          <a:lstStyle/>
          <a:p>
            <a:pPr>
              <a:defRPr/>
            </a:pPr>
            <a:r>
              <a:rPr lang="en-US"/>
              <a:t>DUREE MOYENNE D'UNE IT PAR CTN </a:t>
            </a:r>
          </a:p>
        </c:rich>
      </c:tx>
      <c:overlay val="0"/>
    </c:title>
    <c:autoTitleDeleted val="0"/>
    <c:plotArea>
      <c:layout/>
      <c:barChart>
        <c:barDir val="col"/>
        <c:grouping val="clustered"/>
        <c:varyColors val="0"/>
        <c:ser>
          <c:idx val="0"/>
          <c:order val="0"/>
          <c:tx>
            <c:strRef>
              <c:f>Feuil1!$L$54</c:f>
              <c:strCache>
                <c:ptCount val="1"/>
                <c:pt idx="0">
                  <c:v>DUREE MOYENNE D'UNE IT</c:v>
                </c:pt>
              </c:strCache>
            </c:strRef>
          </c:tx>
          <c:invertIfNegative val="0"/>
          <c:cat>
            <c:strRef>
              <c:f>Feuil1!$L$56:$L$64</c:f>
              <c:strCache>
                <c:ptCount val="9"/>
                <c:pt idx="0">
                  <c:v>A</c:v>
                </c:pt>
                <c:pt idx="1">
                  <c:v>B</c:v>
                </c:pt>
                <c:pt idx="2">
                  <c:v>C</c:v>
                </c:pt>
                <c:pt idx="3">
                  <c:v>D</c:v>
                </c:pt>
                <c:pt idx="4">
                  <c:v>E</c:v>
                </c:pt>
                <c:pt idx="5">
                  <c:v>F</c:v>
                </c:pt>
                <c:pt idx="6">
                  <c:v>G</c:v>
                </c:pt>
                <c:pt idx="7">
                  <c:v>H</c:v>
                </c:pt>
                <c:pt idx="8">
                  <c:v>I</c:v>
                </c:pt>
              </c:strCache>
            </c:strRef>
          </c:cat>
          <c:val>
            <c:numRef>
              <c:f>Feuil1!$T$56:$T$64</c:f>
              <c:numCache>
                <c:formatCode>0.00</c:formatCode>
                <c:ptCount val="9"/>
                <c:pt idx="0">
                  <c:v>52.75686274509804</c:v>
                </c:pt>
                <c:pt idx="1">
                  <c:v>63.473958333333336</c:v>
                </c:pt>
                <c:pt idx="2">
                  <c:v>65.607382550335572</c:v>
                </c:pt>
                <c:pt idx="3">
                  <c:v>50.135204081632651</c:v>
                </c:pt>
                <c:pt idx="4">
                  <c:v>56.775193798449614</c:v>
                </c:pt>
                <c:pt idx="5">
                  <c:v>60.772727272727273</c:v>
                </c:pt>
                <c:pt idx="6">
                  <c:v>74.447619047619042</c:v>
                </c:pt>
                <c:pt idx="7">
                  <c:v>36.134408602150536</c:v>
                </c:pt>
                <c:pt idx="8">
                  <c:v>54.055666003976143</c:v>
                </c:pt>
              </c:numCache>
            </c:numRef>
          </c:val>
          <c:extLst>
            <c:ext xmlns:c16="http://schemas.microsoft.com/office/drawing/2014/chart" uri="{C3380CC4-5D6E-409C-BE32-E72D297353CC}">
              <c16:uniqueId val="{00000000-B8ED-4A32-B012-787667F1452E}"/>
            </c:ext>
          </c:extLst>
        </c:ser>
        <c:dLbls>
          <c:showLegendKey val="0"/>
          <c:showVal val="0"/>
          <c:showCatName val="0"/>
          <c:showSerName val="0"/>
          <c:showPercent val="0"/>
          <c:showBubbleSize val="0"/>
        </c:dLbls>
        <c:gapWidth val="150"/>
        <c:axId val="67226624"/>
        <c:axId val="67228416"/>
      </c:barChart>
      <c:catAx>
        <c:axId val="67226624"/>
        <c:scaling>
          <c:orientation val="minMax"/>
        </c:scaling>
        <c:delete val="0"/>
        <c:axPos val="b"/>
        <c:numFmt formatCode="General" sourceLinked="0"/>
        <c:majorTickMark val="out"/>
        <c:minorTickMark val="none"/>
        <c:tickLblPos val="nextTo"/>
        <c:crossAx val="67228416"/>
        <c:crosses val="autoZero"/>
        <c:auto val="1"/>
        <c:lblAlgn val="ctr"/>
        <c:lblOffset val="100"/>
        <c:noMultiLvlLbl val="0"/>
      </c:catAx>
      <c:valAx>
        <c:axId val="67228416"/>
        <c:scaling>
          <c:orientation val="minMax"/>
        </c:scaling>
        <c:delete val="0"/>
        <c:axPos val="l"/>
        <c:majorGridlines/>
        <c:numFmt formatCode="0.00" sourceLinked="1"/>
        <c:majorTickMark val="out"/>
        <c:minorTickMark val="none"/>
        <c:tickLblPos val="nextTo"/>
        <c:crossAx val="67226624"/>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lineChart>
        <c:grouping val="standard"/>
        <c:varyColors val="0"/>
        <c:ser>
          <c:idx val="0"/>
          <c:order val="0"/>
          <c:tx>
            <c:strRef>
              <c:f>Feuil1!$A$27</c:f>
              <c:strCache>
                <c:ptCount val="1"/>
                <c:pt idx="0">
                  <c:v>ACCIDENTS AVEC ARRÊT</c:v>
                </c:pt>
              </c:strCache>
            </c:strRef>
          </c:tx>
          <c:trendline>
            <c:trendlineType val="linear"/>
            <c:dispRSqr val="0"/>
            <c:dispEq val="0"/>
          </c:trendline>
          <c:cat>
            <c:numRef>
              <c:f>Feuil1!$B$28:$I$28</c:f>
              <c:numCache>
                <c:formatCode>General</c:formatCode>
                <c:ptCount val="8"/>
                <c:pt idx="0">
                  <c:v>2011</c:v>
                </c:pt>
                <c:pt idx="1">
                  <c:v>2012</c:v>
                </c:pt>
                <c:pt idx="2">
                  <c:v>2013</c:v>
                </c:pt>
                <c:pt idx="3">
                  <c:v>2014</c:v>
                </c:pt>
                <c:pt idx="4">
                  <c:v>2015</c:v>
                </c:pt>
                <c:pt idx="5">
                  <c:v>2016</c:v>
                </c:pt>
                <c:pt idx="6">
                  <c:v>2017</c:v>
                </c:pt>
                <c:pt idx="7">
                  <c:v>2018</c:v>
                </c:pt>
              </c:numCache>
            </c:numRef>
          </c:cat>
          <c:val>
            <c:numRef>
              <c:f>Feuil1!$B$38:$I$38</c:f>
              <c:numCache>
                <c:formatCode>General</c:formatCode>
                <c:ptCount val="8"/>
                <c:pt idx="0">
                  <c:v>2834</c:v>
                </c:pt>
                <c:pt idx="1">
                  <c:v>2468</c:v>
                </c:pt>
                <c:pt idx="2">
                  <c:v>2512</c:v>
                </c:pt>
                <c:pt idx="3">
                  <c:v>2590</c:v>
                </c:pt>
                <c:pt idx="4">
                  <c:v>2344</c:v>
                </c:pt>
                <c:pt idx="5">
                  <c:v>2277</c:v>
                </c:pt>
                <c:pt idx="6">
                  <c:v>2152</c:v>
                </c:pt>
                <c:pt idx="7">
                  <c:v>2362</c:v>
                </c:pt>
              </c:numCache>
            </c:numRef>
          </c:val>
          <c:smooth val="0"/>
          <c:extLst>
            <c:ext xmlns:c16="http://schemas.microsoft.com/office/drawing/2014/chart" uri="{C3380CC4-5D6E-409C-BE32-E72D297353CC}">
              <c16:uniqueId val="{00000001-9021-4A43-B847-09ADBFBF3E3A}"/>
            </c:ext>
          </c:extLst>
        </c:ser>
        <c:dLbls>
          <c:showLegendKey val="0"/>
          <c:showVal val="0"/>
          <c:showCatName val="0"/>
          <c:showSerName val="0"/>
          <c:showPercent val="0"/>
          <c:showBubbleSize val="0"/>
        </c:dLbls>
        <c:marker val="1"/>
        <c:smooth val="0"/>
        <c:axId val="88253568"/>
        <c:axId val="88255104"/>
      </c:lineChart>
      <c:catAx>
        <c:axId val="88253568"/>
        <c:scaling>
          <c:orientation val="minMax"/>
        </c:scaling>
        <c:delete val="0"/>
        <c:axPos val="b"/>
        <c:numFmt formatCode="General" sourceLinked="1"/>
        <c:majorTickMark val="out"/>
        <c:minorTickMark val="none"/>
        <c:tickLblPos val="nextTo"/>
        <c:crossAx val="88255104"/>
        <c:crosses val="autoZero"/>
        <c:auto val="1"/>
        <c:lblAlgn val="ctr"/>
        <c:lblOffset val="100"/>
        <c:noMultiLvlLbl val="0"/>
      </c:catAx>
      <c:valAx>
        <c:axId val="88255104"/>
        <c:scaling>
          <c:orientation val="minMax"/>
        </c:scaling>
        <c:delete val="0"/>
        <c:axPos val="l"/>
        <c:majorGridlines/>
        <c:numFmt formatCode="General" sourceLinked="1"/>
        <c:majorTickMark val="out"/>
        <c:minorTickMark val="none"/>
        <c:tickLblPos val="nextTo"/>
        <c:crossAx val="88253568"/>
        <c:crosses val="autoZero"/>
        <c:crossBetween val="between"/>
      </c:valAx>
    </c:plotArea>
    <c:legend>
      <c:legendPos val="r"/>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Feuil1!$L$8</c:f>
              <c:strCache>
                <c:ptCount val="1"/>
                <c:pt idx="0">
                  <c:v>A</c:v>
                </c:pt>
              </c:strCache>
            </c:strRef>
          </c:tx>
          <c:cat>
            <c:numRef>
              <c:f>Feuil1!$M$7:$T$7</c:f>
              <c:numCache>
                <c:formatCode>General</c:formatCode>
                <c:ptCount val="8"/>
                <c:pt idx="0">
                  <c:v>2011</c:v>
                </c:pt>
                <c:pt idx="1">
                  <c:v>2012</c:v>
                </c:pt>
                <c:pt idx="2">
                  <c:v>2013</c:v>
                </c:pt>
                <c:pt idx="3">
                  <c:v>2014</c:v>
                </c:pt>
                <c:pt idx="4">
                  <c:v>2015</c:v>
                </c:pt>
                <c:pt idx="5">
                  <c:v>2016</c:v>
                </c:pt>
                <c:pt idx="6">
                  <c:v>2017</c:v>
                </c:pt>
                <c:pt idx="7">
                  <c:v>2018</c:v>
                </c:pt>
              </c:numCache>
            </c:numRef>
          </c:cat>
          <c:val>
            <c:numRef>
              <c:f>Feuil1!$M$8:$T$8</c:f>
              <c:numCache>
                <c:formatCode>0.00</c:formatCode>
                <c:ptCount val="8"/>
                <c:pt idx="0">
                  <c:v>24.990700631318195</c:v>
                </c:pt>
                <c:pt idx="1">
                  <c:v>24.469230335407723</c:v>
                </c:pt>
                <c:pt idx="2">
                  <c:v>24.245394099115575</c:v>
                </c:pt>
                <c:pt idx="3">
                  <c:v>24.548236595352659</c:v>
                </c:pt>
                <c:pt idx="4">
                  <c:v>21.298681419931974</c:v>
                </c:pt>
                <c:pt idx="5">
                  <c:v>20.589826425533289</c:v>
                </c:pt>
                <c:pt idx="6">
                  <c:v>20.866840664014973</c:v>
                </c:pt>
                <c:pt idx="7">
                  <c:v>19.457936976428883</c:v>
                </c:pt>
              </c:numCache>
            </c:numRef>
          </c:val>
          <c:smooth val="0"/>
          <c:extLst>
            <c:ext xmlns:c16="http://schemas.microsoft.com/office/drawing/2014/chart" uri="{C3380CC4-5D6E-409C-BE32-E72D297353CC}">
              <c16:uniqueId val="{00000000-73FB-4944-8D21-26AB0613F666}"/>
            </c:ext>
          </c:extLst>
        </c:ser>
        <c:ser>
          <c:idx val="1"/>
          <c:order val="1"/>
          <c:tx>
            <c:strRef>
              <c:f>Feuil1!$L$9</c:f>
              <c:strCache>
                <c:ptCount val="1"/>
                <c:pt idx="0">
                  <c:v>B</c:v>
                </c:pt>
              </c:strCache>
            </c:strRef>
          </c:tx>
          <c:cat>
            <c:numRef>
              <c:f>Feuil1!$M$7:$T$7</c:f>
              <c:numCache>
                <c:formatCode>General</c:formatCode>
                <c:ptCount val="8"/>
                <c:pt idx="0">
                  <c:v>2011</c:v>
                </c:pt>
                <c:pt idx="1">
                  <c:v>2012</c:v>
                </c:pt>
                <c:pt idx="2">
                  <c:v>2013</c:v>
                </c:pt>
                <c:pt idx="3">
                  <c:v>2014</c:v>
                </c:pt>
                <c:pt idx="4">
                  <c:v>2015</c:v>
                </c:pt>
                <c:pt idx="5">
                  <c:v>2016</c:v>
                </c:pt>
                <c:pt idx="6">
                  <c:v>2017</c:v>
                </c:pt>
                <c:pt idx="7">
                  <c:v>2018</c:v>
                </c:pt>
              </c:numCache>
            </c:numRef>
          </c:cat>
          <c:val>
            <c:numRef>
              <c:f>Feuil1!$M$9:$T$9</c:f>
              <c:numCache>
                <c:formatCode>0.00</c:formatCode>
                <c:ptCount val="8"/>
                <c:pt idx="0">
                  <c:v>61.98416421756442</c:v>
                </c:pt>
                <c:pt idx="1">
                  <c:v>56.601580464368801</c:v>
                </c:pt>
                <c:pt idx="2">
                  <c:v>55.84636528698902</c:v>
                </c:pt>
                <c:pt idx="3">
                  <c:v>52.143707608654729</c:v>
                </c:pt>
                <c:pt idx="4">
                  <c:v>49.641856887103501</c:v>
                </c:pt>
                <c:pt idx="5">
                  <c:v>47.493235545730592</c:v>
                </c:pt>
                <c:pt idx="6">
                  <c:v>45.46115573406388</c:v>
                </c:pt>
                <c:pt idx="7">
                  <c:v>48.942104931108254</c:v>
                </c:pt>
              </c:numCache>
            </c:numRef>
          </c:val>
          <c:smooth val="0"/>
          <c:extLst>
            <c:ext xmlns:c16="http://schemas.microsoft.com/office/drawing/2014/chart" uri="{C3380CC4-5D6E-409C-BE32-E72D297353CC}">
              <c16:uniqueId val="{00000001-73FB-4944-8D21-26AB0613F666}"/>
            </c:ext>
          </c:extLst>
        </c:ser>
        <c:ser>
          <c:idx val="2"/>
          <c:order val="2"/>
          <c:tx>
            <c:strRef>
              <c:f>Feuil1!$L$10</c:f>
              <c:strCache>
                <c:ptCount val="1"/>
                <c:pt idx="0">
                  <c:v>C</c:v>
                </c:pt>
              </c:strCache>
            </c:strRef>
          </c:tx>
          <c:cat>
            <c:numRef>
              <c:f>Feuil1!$M$7:$T$7</c:f>
              <c:numCache>
                <c:formatCode>General</c:formatCode>
                <c:ptCount val="8"/>
                <c:pt idx="0">
                  <c:v>2011</c:v>
                </c:pt>
                <c:pt idx="1">
                  <c:v>2012</c:v>
                </c:pt>
                <c:pt idx="2">
                  <c:v>2013</c:v>
                </c:pt>
                <c:pt idx="3">
                  <c:v>2014</c:v>
                </c:pt>
                <c:pt idx="4">
                  <c:v>2015</c:v>
                </c:pt>
                <c:pt idx="5">
                  <c:v>2016</c:v>
                </c:pt>
                <c:pt idx="6">
                  <c:v>2017</c:v>
                </c:pt>
                <c:pt idx="7">
                  <c:v>2018</c:v>
                </c:pt>
              </c:numCache>
            </c:numRef>
          </c:cat>
          <c:val>
            <c:numRef>
              <c:f>Feuil1!$M$10:$T$10</c:f>
              <c:numCache>
                <c:formatCode>0.00</c:formatCode>
                <c:ptCount val="8"/>
                <c:pt idx="0">
                  <c:v>27.504871449528057</c:v>
                </c:pt>
                <c:pt idx="1">
                  <c:v>25.517034623068774</c:v>
                </c:pt>
                <c:pt idx="2">
                  <c:v>30.641230634141991</c:v>
                </c:pt>
                <c:pt idx="3">
                  <c:v>30.185357458989774</c:v>
                </c:pt>
                <c:pt idx="4">
                  <c:v>27.487485749456606</c:v>
                </c:pt>
                <c:pt idx="5">
                  <c:v>29.839610500696985</c:v>
                </c:pt>
                <c:pt idx="6">
                  <c:v>27.546421458996214</c:v>
                </c:pt>
                <c:pt idx="7">
                  <c:v>30.798429652149306</c:v>
                </c:pt>
              </c:numCache>
            </c:numRef>
          </c:val>
          <c:smooth val="0"/>
          <c:extLst>
            <c:ext xmlns:c16="http://schemas.microsoft.com/office/drawing/2014/chart" uri="{C3380CC4-5D6E-409C-BE32-E72D297353CC}">
              <c16:uniqueId val="{00000002-73FB-4944-8D21-26AB0613F666}"/>
            </c:ext>
          </c:extLst>
        </c:ser>
        <c:ser>
          <c:idx val="3"/>
          <c:order val="3"/>
          <c:tx>
            <c:strRef>
              <c:f>Feuil1!$L$11</c:f>
              <c:strCache>
                <c:ptCount val="1"/>
                <c:pt idx="0">
                  <c:v>D</c:v>
                </c:pt>
              </c:strCache>
            </c:strRef>
          </c:tx>
          <c:cat>
            <c:numRef>
              <c:f>Feuil1!$M$7:$T$7</c:f>
              <c:numCache>
                <c:formatCode>General</c:formatCode>
                <c:ptCount val="8"/>
                <c:pt idx="0">
                  <c:v>2011</c:v>
                </c:pt>
                <c:pt idx="1">
                  <c:v>2012</c:v>
                </c:pt>
                <c:pt idx="2">
                  <c:v>2013</c:v>
                </c:pt>
                <c:pt idx="3">
                  <c:v>2014</c:v>
                </c:pt>
                <c:pt idx="4">
                  <c:v>2015</c:v>
                </c:pt>
                <c:pt idx="5">
                  <c:v>2016</c:v>
                </c:pt>
                <c:pt idx="6">
                  <c:v>2017</c:v>
                </c:pt>
                <c:pt idx="7">
                  <c:v>2018</c:v>
                </c:pt>
              </c:numCache>
            </c:numRef>
          </c:cat>
          <c:val>
            <c:numRef>
              <c:f>Feuil1!$M$11:$T$11</c:f>
              <c:numCache>
                <c:formatCode>0.00</c:formatCode>
                <c:ptCount val="8"/>
                <c:pt idx="0">
                  <c:v>29.614017788559025</c:v>
                </c:pt>
                <c:pt idx="1">
                  <c:v>27.116491028927157</c:v>
                </c:pt>
                <c:pt idx="2">
                  <c:v>27.196531585160979</c:v>
                </c:pt>
                <c:pt idx="3">
                  <c:v>29.252893546853176</c:v>
                </c:pt>
                <c:pt idx="4">
                  <c:v>27.343309610836691</c:v>
                </c:pt>
                <c:pt idx="5">
                  <c:v>24.901835750488171</c:v>
                </c:pt>
                <c:pt idx="6">
                  <c:v>23.86373427598134</c:v>
                </c:pt>
                <c:pt idx="7">
                  <c:v>27.502748345432554</c:v>
                </c:pt>
              </c:numCache>
            </c:numRef>
          </c:val>
          <c:smooth val="0"/>
          <c:extLst>
            <c:ext xmlns:c16="http://schemas.microsoft.com/office/drawing/2014/chart" uri="{C3380CC4-5D6E-409C-BE32-E72D297353CC}">
              <c16:uniqueId val="{00000003-73FB-4944-8D21-26AB0613F666}"/>
            </c:ext>
          </c:extLst>
        </c:ser>
        <c:ser>
          <c:idx val="4"/>
          <c:order val="4"/>
          <c:tx>
            <c:strRef>
              <c:f>Feuil1!$L$12</c:f>
              <c:strCache>
                <c:ptCount val="1"/>
                <c:pt idx="0">
                  <c:v>E</c:v>
                </c:pt>
              </c:strCache>
            </c:strRef>
          </c:tx>
          <c:cat>
            <c:numRef>
              <c:f>Feuil1!$M$7:$T$7</c:f>
              <c:numCache>
                <c:formatCode>General</c:formatCode>
                <c:ptCount val="8"/>
                <c:pt idx="0">
                  <c:v>2011</c:v>
                </c:pt>
                <c:pt idx="1">
                  <c:v>2012</c:v>
                </c:pt>
                <c:pt idx="2">
                  <c:v>2013</c:v>
                </c:pt>
                <c:pt idx="3">
                  <c:v>2014</c:v>
                </c:pt>
                <c:pt idx="4">
                  <c:v>2015</c:v>
                </c:pt>
                <c:pt idx="5">
                  <c:v>2016</c:v>
                </c:pt>
                <c:pt idx="6">
                  <c:v>2017</c:v>
                </c:pt>
                <c:pt idx="7">
                  <c:v>2018</c:v>
                </c:pt>
              </c:numCache>
            </c:numRef>
          </c:cat>
          <c:val>
            <c:numRef>
              <c:f>Feuil1!$M$12:$T$12</c:f>
              <c:numCache>
                <c:formatCode>0.00</c:formatCode>
                <c:ptCount val="8"/>
                <c:pt idx="0">
                  <c:v>20.675796540869545</c:v>
                </c:pt>
                <c:pt idx="1">
                  <c:v>18.944604846280843</c:v>
                </c:pt>
                <c:pt idx="2">
                  <c:v>21.526503531857212</c:v>
                </c:pt>
                <c:pt idx="3">
                  <c:v>20.539502533248644</c:v>
                </c:pt>
                <c:pt idx="4">
                  <c:v>18.211431986805611</c:v>
                </c:pt>
                <c:pt idx="5">
                  <c:v>19.347691882106417</c:v>
                </c:pt>
                <c:pt idx="6">
                  <c:v>20.545653691901265</c:v>
                </c:pt>
                <c:pt idx="7">
                  <c:v>18.630631270778029</c:v>
                </c:pt>
              </c:numCache>
            </c:numRef>
          </c:val>
          <c:smooth val="0"/>
          <c:extLst>
            <c:ext xmlns:c16="http://schemas.microsoft.com/office/drawing/2014/chart" uri="{C3380CC4-5D6E-409C-BE32-E72D297353CC}">
              <c16:uniqueId val="{00000004-73FB-4944-8D21-26AB0613F666}"/>
            </c:ext>
          </c:extLst>
        </c:ser>
        <c:ser>
          <c:idx val="5"/>
          <c:order val="5"/>
          <c:tx>
            <c:strRef>
              <c:f>Feuil1!$L$13</c:f>
              <c:strCache>
                <c:ptCount val="1"/>
                <c:pt idx="0">
                  <c:v>F</c:v>
                </c:pt>
              </c:strCache>
            </c:strRef>
          </c:tx>
          <c:cat>
            <c:numRef>
              <c:f>Feuil1!$M$7:$T$7</c:f>
              <c:numCache>
                <c:formatCode>General</c:formatCode>
                <c:ptCount val="8"/>
                <c:pt idx="0">
                  <c:v>2011</c:v>
                </c:pt>
                <c:pt idx="1">
                  <c:v>2012</c:v>
                </c:pt>
                <c:pt idx="2">
                  <c:v>2013</c:v>
                </c:pt>
                <c:pt idx="3">
                  <c:v>2014</c:v>
                </c:pt>
                <c:pt idx="4">
                  <c:v>2015</c:v>
                </c:pt>
                <c:pt idx="5">
                  <c:v>2016</c:v>
                </c:pt>
                <c:pt idx="6">
                  <c:v>2017</c:v>
                </c:pt>
                <c:pt idx="7">
                  <c:v>2018</c:v>
                </c:pt>
              </c:numCache>
            </c:numRef>
          </c:cat>
          <c:val>
            <c:numRef>
              <c:f>Feuil1!$M$13:$T$13</c:f>
              <c:numCache>
                <c:formatCode>0.00</c:formatCode>
                <c:ptCount val="8"/>
                <c:pt idx="0">
                  <c:v>39.875709892572168</c:v>
                </c:pt>
                <c:pt idx="1">
                  <c:v>31.451890759005604</c:v>
                </c:pt>
                <c:pt idx="2">
                  <c:v>29.206332517016339</c:v>
                </c:pt>
                <c:pt idx="3">
                  <c:v>40.600793038915526</c:v>
                </c:pt>
                <c:pt idx="4">
                  <c:v>31.257491168034985</c:v>
                </c:pt>
                <c:pt idx="5">
                  <c:v>35.274485707010122</c:v>
                </c:pt>
                <c:pt idx="6">
                  <c:v>32.913460325305145</c:v>
                </c:pt>
                <c:pt idx="7">
                  <c:v>29.303982464496894</c:v>
                </c:pt>
              </c:numCache>
            </c:numRef>
          </c:val>
          <c:smooth val="0"/>
          <c:extLst>
            <c:ext xmlns:c16="http://schemas.microsoft.com/office/drawing/2014/chart" uri="{C3380CC4-5D6E-409C-BE32-E72D297353CC}">
              <c16:uniqueId val="{00000005-73FB-4944-8D21-26AB0613F666}"/>
            </c:ext>
          </c:extLst>
        </c:ser>
        <c:ser>
          <c:idx val="6"/>
          <c:order val="6"/>
          <c:tx>
            <c:strRef>
              <c:f>Feuil1!$L$14</c:f>
              <c:strCache>
                <c:ptCount val="1"/>
                <c:pt idx="0">
                  <c:v>G</c:v>
                </c:pt>
              </c:strCache>
            </c:strRef>
          </c:tx>
          <c:cat>
            <c:numRef>
              <c:f>Feuil1!$M$7:$T$7</c:f>
              <c:numCache>
                <c:formatCode>General</c:formatCode>
                <c:ptCount val="8"/>
                <c:pt idx="0">
                  <c:v>2011</c:v>
                </c:pt>
                <c:pt idx="1">
                  <c:v>2012</c:v>
                </c:pt>
                <c:pt idx="2">
                  <c:v>2013</c:v>
                </c:pt>
                <c:pt idx="3">
                  <c:v>2014</c:v>
                </c:pt>
                <c:pt idx="4">
                  <c:v>2015</c:v>
                </c:pt>
                <c:pt idx="5">
                  <c:v>2016</c:v>
                </c:pt>
                <c:pt idx="6">
                  <c:v>2017</c:v>
                </c:pt>
                <c:pt idx="7">
                  <c:v>2018</c:v>
                </c:pt>
              </c:numCache>
            </c:numRef>
          </c:cat>
          <c:val>
            <c:numRef>
              <c:f>Feuil1!$M$14:$T$14</c:f>
              <c:numCache>
                <c:formatCode>0.00</c:formatCode>
                <c:ptCount val="8"/>
                <c:pt idx="0">
                  <c:v>14.319210620175943</c:v>
                </c:pt>
                <c:pt idx="1">
                  <c:v>13.183262751178544</c:v>
                </c:pt>
                <c:pt idx="2">
                  <c:v>9.6266127934549779</c:v>
                </c:pt>
                <c:pt idx="3">
                  <c:v>12.48591687763393</c:v>
                </c:pt>
                <c:pt idx="4">
                  <c:v>14.089835381408321</c:v>
                </c:pt>
                <c:pt idx="5">
                  <c:v>15.190208319952195</c:v>
                </c:pt>
                <c:pt idx="6">
                  <c:v>14.277100035440801</c:v>
                </c:pt>
                <c:pt idx="7">
                  <c:v>12.647874735448621</c:v>
                </c:pt>
              </c:numCache>
            </c:numRef>
          </c:val>
          <c:smooth val="0"/>
          <c:extLst>
            <c:ext xmlns:c16="http://schemas.microsoft.com/office/drawing/2014/chart" uri="{C3380CC4-5D6E-409C-BE32-E72D297353CC}">
              <c16:uniqueId val="{00000006-73FB-4944-8D21-26AB0613F666}"/>
            </c:ext>
          </c:extLst>
        </c:ser>
        <c:ser>
          <c:idx val="7"/>
          <c:order val="7"/>
          <c:tx>
            <c:strRef>
              <c:f>Feuil1!$L$15</c:f>
              <c:strCache>
                <c:ptCount val="1"/>
                <c:pt idx="0">
                  <c:v>H</c:v>
                </c:pt>
              </c:strCache>
            </c:strRef>
          </c:tx>
          <c:cat>
            <c:numRef>
              <c:f>Feuil1!$M$7:$T$7</c:f>
              <c:numCache>
                <c:formatCode>General</c:formatCode>
                <c:ptCount val="8"/>
                <c:pt idx="0">
                  <c:v>2011</c:v>
                </c:pt>
                <c:pt idx="1">
                  <c:v>2012</c:v>
                </c:pt>
                <c:pt idx="2">
                  <c:v>2013</c:v>
                </c:pt>
                <c:pt idx="3">
                  <c:v>2014</c:v>
                </c:pt>
                <c:pt idx="4">
                  <c:v>2015</c:v>
                </c:pt>
                <c:pt idx="5">
                  <c:v>2016</c:v>
                </c:pt>
                <c:pt idx="6">
                  <c:v>2017</c:v>
                </c:pt>
                <c:pt idx="7">
                  <c:v>2018</c:v>
                </c:pt>
              </c:numCache>
            </c:numRef>
          </c:cat>
          <c:val>
            <c:numRef>
              <c:f>Feuil1!$M$15:$T$15</c:f>
              <c:numCache>
                <c:formatCode>0.00</c:formatCode>
                <c:ptCount val="8"/>
                <c:pt idx="0">
                  <c:v>8.8569216641511659</c:v>
                </c:pt>
                <c:pt idx="1">
                  <c:v>11.231970808266066</c:v>
                </c:pt>
                <c:pt idx="2">
                  <c:v>10.397572827028711</c:v>
                </c:pt>
                <c:pt idx="3">
                  <c:v>12.165654823875682</c:v>
                </c:pt>
                <c:pt idx="4">
                  <c:v>10.176023951018999</c:v>
                </c:pt>
                <c:pt idx="5">
                  <c:v>10.228974861034187</c:v>
                </c:pt>
                <c:pt idx="6">
                  <c:v>10.237736831476687</c:v>
                </c:pt>
                <c:pt idx="7">
                  <c:v>13.270840517245992</c:v>
                </c:pt>
              </c:numCache>
            </c:numRef>
          </c:val>
          <c:smooth val="0"/>
          <c:extLst>
            <c:ext xmlns:c16="http://schemas.microsoft.com/office/drawing/2014/chart" uri="{C3380CC4-5D6E-409C-BE32-E72D297353CC}">
              <c16:uniqueId val="{00000007-73FB-4944-8D21-26AB0613F666}"/>
            </c:ext>
          </c:extLst>
        </c:ser>
        <c:ser>
          <c:idx val="8"/>
          <c:order val="8"/>
          <c:tx>
            <c:strRef>
              <c:f>Feuil1!$L$16</c:f>
              <c:strCache>
                <c:ptCount val="1"/>
                <c:pt idx="0">
                  <c:v>I</c:v>
                </c:pt>
              </c:strCache>
            </c:strRef>
          </c:tx>
          <c:cat>
            <c:numRef>
              <c:f>Feuil1!$M$7:$T$7</c:f>
              <c:numCache>
                <c:formatCode>General</c:formatCode>
                <c:ptCount val="8"/>
                <c:pt idx="0">
                  <c:v>2011</c:v>
                </c:pt>
                <c:pt idx="1">
                  <c:v>2012</c:v>
                </c:pt>
                <c:pt idx="2">
                  <c:v>2013</c:v>
                </c:pt>
                <c:pt idx="3">
                  <c:v>2014</c:v>
                </c:pt>
                <c:pt idx="4">
                  <c:v>2015</c:v>
                </c:pt>
                <c:pt idx="5">
                  <c:v>2016</c:v>
                </c:pt>
                <c:pt idx="6">
                  <c:v>2017</c:v>
                </c:pt>
                <c:pt idx="7">
                  <c:v>2018</c:v>
                </c:pt>
              </c:numCache>
            </c:numRef>
          </c:cat>
          <c:val>
            <c:numRef>
              <c:f>Feuil1!$M$16:$T$16</c:f>
              <c:numCache>
                <c:formatCode>0.00</c:formatCode>
                <c:ptCount val="8"/>
                <c:pt idx="0">
                  <c:v>32.344302296470929</c:v>
                </c:pt>
                <c:pt idx="1">
                  <c:v>29.914552342594348</c:v>
                </c:pt>
                <c:pt idx="2">
                  <c:v>31.594736330815081</c:v>
                </c:pt>
                <c:pt idx="3">
                  <c:v>31.131446591129205</c:v>
                </c:pt>
                <c:pt idx="4">
                  <c:v>30.088012013750745</c:v>
                </c:pt>
                <c:pt idx="5">
                  <c:v>29.072192067341621</c:v>
                </c:pt>
                <c:pt idx="6">
                  <c:v>25.359511762948507</c:v>
                </c:pt>
                <c:pt idx="7">
                  <c:v>33.764208489087245</c:v>
                </c:pt>
              </c:numCache>
            </c:numRef>
          </c:val>
          <c:smooth val="0"/>
          <c:extLst>
            <c:ext xmlns:c16="http://schemas.microsoft.com/office/drawing/2014/chart" uri="{C3380CC4-5D6E-409C-BE32-E72D297353CC}">
              <c16:uniqueId val="{00000008-73FB-4944-8D21-26AB0613F666}"/>
            </c:ext>
          </c:extLst>
        </c:ser>
        <c:dLbls>
          <c:showLegendKey val="0"/>
          <c:showVal val="0"/>
          <c:showCatName val="0"/>
          <c:showSerName val="0"/>
          <c:showPercent val="0"/>
          <c:showBubbleSize val="0"/>
        </c:dLbls>
        <c:marker val="1"/>
        <c:smooth val="0"/>
        <c:axId val="60098048"/>
        <c:axId val="60099584"/>
      </c:lineChart>
      <c:catAx>
        <c:axId val="60098048"/>
        <c:scaling>
          <c:orientation val="minMax"/>
        </c:scaling>
        <c:delete val="0"/>
        <c:axPos val="b"/>
        <c:numFmt formatCode="General" sourceLinked="1"/>
        <c:majorTickMark val="out"/>
        <c:minorTickMark val="none"/>
        <c:tickLblPos val="nextTo"/>
        <c:crossAx val="60099584"/>
        <c:crosses val="autoZero"/>
        <c:auto val="1"/>
        <c:lblAlgn val="ctr"/>
        <c:lblOffset val="100"/>
        <c:noMultiLvlLbl val="0"/>
      </c:catAx>
      <c:valAx>
        <c:axId val="60099584"/>
        <c:scaling>
          <c:orientation val="minMax"/>
        </c:scaling>
        <c:delete val="0"/>
        <c:axPos val="l"/>
        <c:majorGridlines/>
        <c:numFmt formatCode="0.00" sourceLinked="1"/>
        <c:majorTickMark val="out"/>
        <c:minorTickMark val="none"/>
        <c:tickLblPos val="nextTo"/>
        <c:crossAx val="60098048"/>
        <c:crosses val="autoZero"/>
        <c:crossBetween val="between"/>
      </c:valAx>
    </c:plotArea>
    <c:legend>
      <c:legendPos val="r"/>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Feuil1!$L$24</c:f>
              <c:strCache>
                <c:ptCount val="1"/>
                <c:pt idx="0">
                  <c:v>A</c:v>
                </c:pt>
              </c:strCache>
            </c:strRef>
          </c:tx>
          <c:val>
            <c:numRef>
              <c:f>Feuil1!$M$24:$T$24</c:f>
              <c:numCache>
                <c:formatCode>0.00</c:formatCode>
                <c:ptCount val="8"/>
                <c:pt idx="0">
                  <c:v>42.087869362363918</c:v>
                </c:pt>
                <c:pt idx="1">
                  <c:v>39.723844928305894</c:v>
                </c:pt>
                <c:pt idx="2">
                  <c:v>39.906883937479215</c:v>
                </c:pt>
                <c:pt idx="3">
                  <c:v>39.661319073083781</c:v>
                </c:pt>
                <c:pt idx="4">
                  <c:v>33.982782057091072</c:v>
                </c:pt>
                <c:pt idx="5">
                  <c:v>32.726843100189036</c:v>
                </c:pt>
                <c:pt idx="6">
                  <c:v>33.018867924528301</c:v>
                </c:pt>
                <c:pt idx="7">
                  <c:v>31.124130355181251</c:v>
                </c:pt>
              </c:numCache>
            </c:numRef>
          </c:val>
          <c:smooth val="0"/>
          <c:extLst>
            <c:ext xmlns:c16="http://schemas.microsoft.com/office/drawing/2014/chart" uri="{C3380CC4-5D6E-409C-BE32-E72D297353CC}">
              <c16:uniqueId val="{00000000-17B7-4F9B-BA80-3E22C7C6F71B}"/>
            </c:ext>
          </c:extLst>
        </c:ser>
        <c:ser>
          <c:idx val="1"/>
          <c:order val="1"/>
          <c:tx>
            <c:strRef>
              <c:f>Feuil1!$L$25</c:f>
              <c:strCache>
                <c:ptCount val="1"/>
                <c:pt idx="0">
                  <c:v>B</c:v>
                </c:pt>
              </c:strCache>
            </c:strRef>
          </c:tx>
          <c:val>
            <c:numRef>
              <c:f>Feuil1!$M$25:$T$25</c:f>
              <c:numCache>
                <c:formatCode>0.00</c:formatCode>
                <c:ptCount val="8"/>
                <c:pt idx="0">
                  <c:v>99.948480164863469</c:v>
                </c:pt>
                <c:pt idx="1">
                  <c:v>89.140431552882916</c:v>
                </c:pt>
                <c:pt idx="2">
                  <c:v>87.872834434720488</c:v>
                </c:pt>
                <c:pt idx="3">
                  <c:v>82.783229259589646</c:v>
                </c:pt>
                <c:pt idx="4">
                  <c:v>77.814569536423846</c:v>
                </c:pt>
                <c:pt idx="5">
                  <c:v>74.609821088694332</c:v>
                </c:pt>
                <c:pt idx="6">
                  <c:v>71.386889710173122</c:v>
                </c:pt>
                <c:pt idx="7">
                  <c:v>75.442043222003932</c:v>
                </c:pt>
              </c:numCache>
            </c:numRef>
          </c:val>
          <c:smooth val="0"/>
          <c:extLst>
            <c:ext xmlns:c16="http://schemas.microsoft.com/office/drawing/2014/chart" uri="{C3380CC4-5D6E-409C-BE32-E72D297353CC}">
              <c16:uniqueId val="{00000001-17B7-4F9B-BA80-3E22C7C6F71B}"/>
            </c:ext>
          </c:extLst>
        </c:ser>
        <c:ser>
          <c:idx val="2"/>
          <c:order val="2"/>
          <c:tx>
            <c:strRef>
              <c:f>Feuil1!$L$26</c:f>
              <c:strCache>
                <c:ptCount val="1"/>
                <c:pt idx="0">
                  <c:v>C</c:v>
                </c:pt>
              </c:strCache>
            </c:strRef>
          </c:tx>
          <c:val>
            <c:numRef>
              <c:f>Feuil1!$M$26:$T$26</c:f>
              <c:numCache>
                <c:formatCode>0.00</c:formatCode>
                <c:ptCount val="8"/>
                <c:pt idx="0">
                  <c:v>46.09595484477893</c:v>
                </c:pt>
                <c:pt idx="1">
                  <c:v>42.411563332065427</c:v>
                </c:pt>
                <c:pt idx="2">
                  <c:v>50.499340493687583</c:v>
                </c:pt>
                <c:pt idx="3">
                  <c:v>48.920066457448769</c:v>
                </c:pt>
                <c:pt idx="4">
                  <c:v>44.296788482834991</c:v>
                </c:pt>
                <c:pt idx="5">
                  <c:v>47.829787234042556</c:v>
                </c:pt>
                <c:pt idx="6">
                  <c:v>44.15454089312594</c:v>
                </c:pt>
                <c:pt idx="7">
                  <c:v>48.724656638325705</c:v>
                </c:pt>
              </c:numCache>
            </c:numRef>
          </c:val>
          <c:smooth val="0"/>
          <c:extLst>
            <c:ext xmlns:c16="http://schemas.microsoft.com/office/drawing/2014/chart" uri="{C3380CC4-5D6E-409C-BE32-E72D297353CC}">
              <c16:uniqueId val="{00000002-17B7-4F9B-BA80-3E22C7C6F71B}"/>
            </c:ext>
          </c:extLst>
        </c:ser>
        <c:ser>
          <c:idx val="3"/>
          <c:order val="3"/>
          <c:tx>
            <c:strRef>
              <c:f>Feuil1!$L$27</c:f>
              <c:strCache>
                <c:ptCount val="1"/>
                <c:pt idx="0">
                  <c:v>D</c:v>
                </c:pt>
              </c:strCache>
            </c:strRef>
          </c:tx>
          <c:val>
            <c:numRef>
              <c:f>Feuil1!$M$27:$T$27</c:f>
              <c:numCache>
                <c:formatCode>0.00</c:formatCode>
                <c:ptCount val="8"/>
                <c:pt idx="0">
                  <c:v>50.396962374870554</c:v>
                </c:pt>
                <c:pt idx="1">
                  <c:v>44.508414526129314</c:v>
                </c:pt>
                <c:pt idx="2">
                  <c:v>44.78773060680151</c:v>
                </c:pt>
                <c:pt idx="3">
                  <c:v>46.963472854446543</c:v>
                </c:pt>
                <c:pt idx="4">
                  <c:v>43.842256003525009</c:v>
                </c:pt>
                <c:pt idx="5">
                  <c:v>39.799292963849929</c:v>
                </c:pt>
                <c:pt idx="6">
                  <c:v>38.409245411284843</c:v>
                </c:pt>
                <c:pt idx="7">
                  <c:v>43.633125556544968</c:v>
                </c:pt>
              </c:numCache>
            </c:numRef>
          </c:val>
          <c:smooth val="0"/>
          <c:extLst>
            <c:ext xmlns:c16="http://schemas.microsoft.com/office/drawing/2014/chart" uri="{C3380CC4-5D6E-409C-BE32-E72D297353CC}">
              <c16:uniqueId val="{00000003-17B7-4F9B-BA80-3E22C7C6F71B}"/>
            </c:ext>
          </c:extLst>
        </c:ser>
        <c:ser>
          <c:idx val="4"/>
          <c:order val="4"/>
          <c:tx>
            <c:strRef>
              <c:f>Feuil1!$L$28</c:f>
              <c:strCache>
                <c:ptCount val="1"/>
                <c:pt idx="0">
                  <c:v>E</c:v>
                </c:pt>
              </c:strCache>
            </c:strRef>
          </c:tx>
          <c:val>
            <c:numRef>
              <c:f>Feuil1!$M$28:$T$28</c:f>
              <c:numCache>
                <c:formatCode>0.00</c:formatCode>
                <c:ptCount val="8"/>
                <c:pt idx="0">
                  <c:v>33.597583993959987</c:v>
                </c:pt>
                <c:pt idx="1">
                  <c:v>30.163803435876947</c:v>
                </c:pt>
                <c:pt idx="2">
                  <c:v>34.876606159494187</c:v>
                </c:pt>
                <c:pt idx="3">
                  <c:v>31.841999193873438</c:v>
                </c:pt>
                <c:pt idx="4">
                  <c:v>27.215060364231636</c:v>
                </c:pt>
                <c:pt idx="5">
                  <c:v>29.609407811843763</c:v>
                </c:pt>
                <c:pt idx="6">
                  <c:v>31.144781144781145</c:v>
                </c:pt>
                <c:pt idx="7">
                  <c:v>27.307366638441998</c:v>
                </c:pt>
              </c:numCache>
            </c:numRef>
          </c:val>
          <c:smooth val="0"/>
          <c:extLst>
            <c:ext xmlns:c16="http://schemas.microsoft.com/office/drawing/2014/chart" uri="{C3380CC4-5D6E-409C-BE32-E72D297353CC}">
              <c16:uniqueId val="{00000004-17B7-4F9B-BA80-3E22C7C6F71B}"/>
            </c:ext>
          </c:extLst>
        </c:ser>
        <c:ser>
          <c:idx val="5"/>
          <c:order val="5"/>
          <c:tx>
            <c:strRef>
              <c:f>Feuil1!$L$29</c:f>
              <c:strCache>
                <c:ptCount val="1"/>
                <c:pt idx="0">
                  <c:v>F</c:v>
                </c:pt>
              </c:strCache>
            </c:strRef>
          </c:tx>
          <c:val>
            <c:numRef>
              <c:f>Feuil1!$M$29:$T$29</c:f>
              <c:numCache>
                <c:formatCode>0.00</c:formatCode>
                <c:ptCount val="8"/>
                <c:pt idx="0">
                  <c:v>65.028002489110136</c:v>
                </c:pt>
                <c:pt idx="1">
                  <c:v>49.805950840879689</c:v>
                </c:pt>
                <c:pt idx="2">
                  <c:v>46.995636119503189</c:v>
                </c:pt>
                <c:pt idx="3">
                  <c:v>61.965080451900036</c:v>
                </c:pt>
                <c:pt idx="4">
                  <c:v>48.623525205577401</c:v>
                </c:pt>
                <c:pt idx="5">
                  <c:v>53.746567281286779</c:v>
                </c:pt>
                <c:pt idx="6">
                  <c:v>49.900990099009903</c:v>
                </c:pt>
                <c:pt idx="7">
                  <c:v>44.679122664500404</c:v>
                </c:pt>
              </c:numCache>
            </c:numRef>
          </c:val>
          <c:smooth val="0"/>
          <c:extLst>
            <c:ext xmlns:c16="http://schemas.microsoft.com/office/drawing/2014/chart" uri="{C3380CC4-5D6E-409C-BE32-E72D297353CC}">
              <c16:uniqueId val="{00000005-17B7-4F9B-BA80-3E22C7C6F71B}"/>
            </c:ext>
          </c:extLst>
        </c:ser>
        <c:ser>
          <c:idx val="6"/>
          <c:order val="6"/>
          <c:tx>
            <c:strRef>
              <c:f>Feuil1!$L$30</c:f>
              <c:strCache>
                <c:ptCount val="1"/>
                <c:pt idx="0">
                  <c:v>G</c:v>
                </c:pt>
              </c:strCache>
            </c:strRef>
          </c:tx>
          <c:val>
            <c:numRef>
              <c:f>Feuil1!$M$30:$T$30</c:f>
              <c:numCache>
                <c:formatCode>0.00</c:formatCode>
                <c:ptCount val="8"/>
                <c:pt idx="0">
                  <c:v>23.650478425708613</c:v>
                </c:pt>
                <c:pt idx="1">
                  <c:v>21.802858189813119</c:v>
                </c:pt>
                <c:pt idx="2">
                  <c:v>15.881809787626961</c:v>
                </c:pt>
                <c:pt idx="3">
                  <c:v>19.507748404740202</c:v>
                </c:pt>
                <c:pt idx="4">
                  <c:v>21.735192899836985</c:v>
                </c:pt>
                <c:pt idx="5">
                  <c:v>23.324150596877871</c:v>
                </c:pt>
                <c:pt idx="6">
                  <c:v>22.102526002971768</c:v>
                </c:pt>
                <c:pt idx="7">
                  <c:v>19.387001477104874</c:v>
                </c:pt>
              </c:numCache>
            </c:numRef>
          </c:val>
          <c:smooth val="0"/>
          <c:extLst>
            <c:ext xmlns:c16="http://schemas.microsoft.com/office/drawing/2014/chart" uri="{C3380CC4-5D6E-409C-BE32-E72D297353CC}">
              <c16:uniqueId val="{00000006-17B7-4F9B-BA80-3E22C7C6F71B}"/>
            </c:ext>
          </c:extLst>
        </c:ser>
        <c:ser>
          <c:idx val="7"/>
          <c:order val="7"/>
          <c:tx>
            <c:strRef>
              <c:f>Feuil1!$L$31</c:f>
              <c:strCache>
                <c:ptCount val="1"/>
                <c:pt idx="0">
                  <c:v>H</c:v>
                </c:pt>
              </c:strCache>
            </c:strRef>
          </c:tx>
          <c:val>
            <c:numRef>
              <c:f>Feuil1!$M$31:$T$31</c:f>
              <c:numCache>
                <c:formatCode>0.00</c:formatCode>
                <c:ptCount val="8"/>
                <c:pt idx="0">
                  <c:v>12.36927920836613</c:v>
                </c:pt>
                <c:pt idx="1">
                  <c:v>15.249140893470789</c:v>
                </c:pt>
                <c:pt idx="2">
                  <c:v>14.0153452685422</c:v>
                </c:pt>
                <c:pt idx="3">
                  <c:v>15.671110206573726</c:v>
                </c:pt>
                <c:pt idx="4">
                  <c:v>13.19676974591294</c:v>
                </c:pt>
                <c:pt idx="5">
                  <c:v>13.47130027333073</c:v>
                </c:pt>
                <c:pt idx="6">
                  <c:v>13.526385978281578</c:v>
                </c:pt>
                <c:pt idx="7">
                  <c:v>17.42715262812705</c:v>
                </c:pt>
              </c:numCache>
            </c:numRef>
          </c:val>
          <c:smooth val="0"/>
          <c:extLst>
            <c:ext xmlns:c16="http://schemas.microsoft.com/office/drawing/2014/chart" uri="{C3380CC4-5D6E-409C-BE32-E72D297353CC}">
              <c16:uniqueId val="{00000007-17B7-4F9B-BA80-3E22C7C6F71B}"/>
            </c:ext>
          </c:extLst>
        </c:ser>
        <c:ser>
          <c:idx val="8"/>
          <c:order val="8"/>
          <c:tx>
            <c:strRef>
              <c:f>Feuil1!$L$32</c:f>
              <c:strCache>
                <c:ptCount val="1"/>
                <c:pt idx="0">
                  <c:v>I</c:v>
                </c:pt>
              </c:strCache>
            </c:strRef>
          </c:tx>
          <c:val>
            <c:numRef>
              <c:f>Feuil1!$M$32:$T$32</c:f>
              <c:numCache>
                <c:formatCode>0.00</c:formatCode>
                <c:ptCount val="8"/>
                <c:pt idx="0">
                  <c:v>49.320388349514566</c:v>
                </c:pt>
                <c:pt idx="1">
                  <c:v>44.289044289044291</c:v>
                </c:pt>
                <c:pt idx="2">
                  <c:v>48.972123560434831</c:v>
                </c:pt>
                <c:pt idx="3">
                  <c:v>45.480279297980751</c:v>
                </c:pt>
                <c:pt idx="4">
                  <c:v>44.371563615317832</c:v>
                </c:pt>
                <c:pt idx="5">
                  <c:v>43.797825211437775</c:v>
                </c:pt>
                <c:pt idx="6">
                  <c:v>37.984968515133048</c:v>
                </c:pt>
                <c:pt idx="7">
                  <c:v>49.669201145452753</c:v>
                </c:pt>
              </c:numCache>
            </c:numRef>
          </c:val>
          <c:smooth val="0"/>
          <c:extLst>
            <c:ext xmlns:c16="http://schemas.microsoft.com/office/drawing/2014/chart" uri="{C3380CC4-5D6E-409C-BE32-E72D297353CC}">
              <c16:uniqueId val="{00000008-17B7-4F9B-BA80-3E22C7C6F71B}"/>
            </c:ext>
          </c:extLst>
        </c:ser>
        <c:dLbls>
          <c:showLegendKey val="0"/>
          <c:showVal val="0"/>
          <c:showCatName val="0"/>
          <c:showSerName val="0"/>
          <c:showPercent val="0"/>
          <c:showBubbleSize val="0"/>
        </c:dLbls>
        <c:marker val="1"/>
        <c:smooth val="0"/>
        <c:axId val="60146816"/>
        <c:axId val="60148352"/>
      </c:lineChart>
      <c:catAx>
        <c:axId val="60146816"/>
        <c:scaling>
          <c:orientation val="minMax"/>
        </c:scaling>
        <c:delete val="0"/>
        <c:axPos val="b"/>
        <c:numFmt formatCode="General" sourceLinked="1"/>
        <c:majorTickMark val="out"/>
        <c:minorTickMark val="none"/>
        <c:tickLblPos val="nextTo"/>
        <c:crossAx val="60148352"/>
        <c:crosses val="autoZero"/>
        <c:auto val="1"/>
        <c:lblAlgn val="ctr"/>
        <c:lblOffset val="100"/>
        <c:noMultiLvlLbl val="0"/>
      </c:catAx>
      <c:valAx>
        <c:axId val="60148352"/>
        <c:scaling>
          <c:orientation val="minMax"/>
        </c:scaling>
        <c:delete val="0"/>
        <c:axPos val="l"/>
        <c:majorGridlines/>
        <c:numFmt formatCode="0.00" sourceLinked="1"/>
        <c:majorTickMark val="out"/>
        <c:minorTickMark val="none"/>
        <c:tickLblPos val="nextTo"/>
        <c:crossAx val="60146816"/>
        <c:crosses val="autoZero"/>
        <c:crossBetween val="between"/>
      </c:valAx>
    </c:plotArea>
    <c:legend>
      <c:legendPos val="r"/>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Feuil1!$L$40</c:f>
              <c:strCache>
                <c:ptCount val="1"/>
                <c:pt idx="0">
                  <c:v>A</c:v>
                </c:pt>
              </c:strCache>
            </c:strRef>
          </c:tx>
          <c:val>
            <c:numRef>
              <c:f>Feuil1!$M$40:$T$40</c:f>
              <c:numCache>
                <c:formatCode>0.00</c:formatCode>
                <c:ptCount val="8"/>
                <c:pt idx="0">
                  <c:v>0.9546101349699837</c:v>
                </c:pt>
                <c:pt idx="1">
                  <c:v>0.99931289877812179</c:v>
                </c:pt>
                <c:pt idx="2">
                  <c:v>0.9450989316469135</c:v>
                </c:pt>
                <c:pt idx="3">
                  <c:v>1.1432168947032353</c:v>
                </c:pt>
                <c:pt idx="4">
                  <c:v>1.1286881240469284</c:v>
                </c:pt>
                <c:pt idx="5">
                  <c:v>0.93925287622035603</c:v>
                </c:pt>
                <c:pt idx="6">
                  <c:v>1.004054281913922</c:v>
                </c:pt>
                <c:pt idx="7">
                  <c:v>1.0265397103682266</c:v>
                </c:pt>
              </c:numCache>
            </c:numRef>
          </c:val>
          <c:smooth val="0"/>
          <c:extLst>
            <c:ext xmlns:c16="http://schemas.microsoft.com/office/drawing/2014/chart" uri="{C3380CC4-5D6E-409C-BE32-E72D297353CC}">
              <c16:uniqueId val="{00000000-FB00-4994-AD26-543A8F0611D6}"/>
            </c:ext>
          </c:extLst>
        </c:ser>
        <c:ser>
          <c:idx val="1"/>
          <c:order val="1"/>
          <c:tx>
            <c:strRef>
              <c:f>Feuil1!$L$41</c:f>
              <c:strCache>
                <c:ptCount val="1"/>
                <c:pt idx="0">
                  <c:v>B</c:v>
                </c:pt>
              </c:strCache>
            </c:strRef>
          </c:tx>
          <c:val>
            <c:numRef>
              <c:f>Feuil1!$M$41:$T$41</c:f>
              <c:numCache>
                <c:formatCode>0.00</c:formatCode>
                <c:ptCount val="8"/>
                <c:pt idx="0">
                  <c:v>3.5195716063536961</c:v>
                </c:pt>
                <c:pt idx="1">
                  <c:v>3.2907529975534415</c:v>
                </c:pt>
                <c:pt idx="2">
                  <c:v>3.1965233594449143</c:v>
                </c:pt>
                <c:pt idx="3">
                  <c:v>3.1226663864691573</c:v>
                </c:pt>
                <c:pt idx="4">
                  <c:v>3.0508031007970278</c:v>
                </c:pt>
                <c:pt idx="5">
                  <c:v>2.8990258676995961</c:v>
                </c:pt>
                <c:pt idx="6">
                  <c:v>2.9351555452824081</c:v>
                </c:pt>
                <c:pt idx="7">
                  <c:v>3.1065491291427931</c:v>
                </c:pt>
              </c:numCache>
            </c:numRef>
          </c:val>
          <c:smooth val="0"/>
          <c:extLst>
            <c:ext xmlns:c16="http://schemas.microsoft.com/office/drawing/2014/chart" uri="{C3380CC4-5D6E-409C-BE32-E72D297353CC}">
              <c16:uniqueId val="{00000001-FB00-4994-AD26-543A8F0611D6}"/>
            </c:ext>
          </c:extLst>
        </c:ser>
        <c:ser>
          <c:idx val="2"/>
          <c:order val="2"/>
          <c:tx>
            <c:strRef>
              <c:f>Feuil1!$L$42</c:f>
              <c:strCache>
                <c:ptCount val="1"/>
                <c:pt idx="0">
                  <c:v>C</c:v>
                </c:pt>
              </c:strCache>
            </c:strRef>
          </c:tx>
          <c:val>
            <c:numRef>
              <c:f>Feuil1!$M$42:$T$42</c:f>
              <c:numCache>
                <c:formatCode>0.00</c:formatCode>
                <c:ptCount val="8"/>
                <c:pt idx="0">
                  <c:v>2.0081924101598281</c:v>
                </c:pt>
                <c:pt idx="1">
                  <c:v>1.6853829729290581</c:v>
                </c:pt>
                <c:pt idx="2">
                  <c:v>1.9358855115570603</c:v>
                </c:pt>
                <c:pt idx="3">
                  <c:v>2.0750439880393086</c:v>
                </c:pt>
                <c:pt idx="4">
                  <c:v>1.8346751425856058</c:v>
                </c:pt>
                <c:pt idx="5">
                  <c:v>1.7567141512919224</c:v>
                </c:pt>
                <c:pt idx="6">
                  <c:v>1.7514932977678426</c:v>
                </c:pt>
                <c:pt idx="7">
                  <c:v>2.0206043561381581</c:v>
                </c:pt>
              </c:numCache>
            </c:numRef>
          </c:val>
          <c:smooth val="0"/>
          <c:extLst>
            <c:ext xmlns:c16="http://schemas.microsoft.com/office/drawing/2014/chart" uri="{C3380CC4-5D6E-409C-BE32-E72D297353CC}">
              <c16:uniqueId val="{00000002-FB00-4994-AD26-543A8F0611D6}"/>
            </c:ext>
          </c:extLst>
        </c:ser>
        <c:ser>
          <c:idx val="3"/>
          <c:order val="3"/>
          <c:tx>
            <c:strRef>
              <c:f>Feuil1!$L$43</c:f>
              <c:strCache>
                <c:ptCount val="1"/>
                <c:pt idx="0">
                  <c:v>D</c:v>
                </c:pt>
              </c:strCache>
            </c:strRef>
          </c:tx>
          <c:val>
            <c:numRef>
              <c:f>Feuil1!$M$43:$T$43</c:f>
              <c:numCache>
                <c:formatCode>0.00</c:formatCode>
                <c:ptCount val="8"/>
                <c:pt idx="0">
                  <c:v>1.6719749906239181</c:v>
                </c:pt>
                <c:pt idx="1">
                  <c:v>1.422806331525275</c:v>
                </c:pt>
                <c:pt idx="2">
                  <c:v>1.5401470070385703</c:v>
                </c:pt>
                <c:pt idx="3">
                  <c:v>1.6284110741081601</c:v>
                </c:pt>
                <c:pt idx="4">
                  <c:v>1.3665471644953582</c:v>
                </c:pt>
                <c:pt idx="5">
                  <c:v>1.2499437211376843</c:v>
                </c:pt>
                <c:pt idx="6">
                  <c:v>1.1715756034075442</c:v>
                </c:pt>
                <c:pt idx="7">
                  <c:v>1.378855901104046</c:v>
                </c:pt>
              </c:numCache>
            </c:numRef>
          </c:val>
          <c:smooth val="0"/>
          <c:extLst>
            <c:ext xmlns:c16="http://schemas.microsoft.com/office/drawing/2014/chart" uri="{C3380CC4-5D6E-409C-BE32-E72D297353CC}">
              <c16:uniqueId val="{00000003-FB00-4994-AD26-543A8F0611D6}"/>
            </c:ext>
          </c:extLst>
        </c:ser>
        <c:ser>
          <c:idx val="4"/>
          <c:order val="4"/>
          <c:tx>
            <c:strRef>
              <c:f>Feuil1!$L$44</c:f>
              <c:strCache>
                <c:ptCount val="1"/>
                <c:pt idx="0">
                  <c:v>E</c:v>
                </c:pt>
              </c:strCache>
            </c:strRef>
          </c:tx>
          <c:val>
            <c:numRef>
              <c:f>Feuil1!$M$44:$T$44</c:f>
              <c:numCache>
                <c:formatCode>0.00</c:formatCode>
                <c:ptCount val="8"/>
                <c:pt idx="0">
                  <c:v>1.345552961401308</c:v>
                </c:pt>
                <c:pt idx="1">
                  <c:v>1.2370450581743648</c:v>
                </c:pt>
                <c:pt idx="2">
                  <c:v>1.3060671002515705</c:v>
                </c:pt>
                <c:pt idx="3">
                  <c:v>1.402276036874387</c:v>
                </c:pt>
                <c:pt idx="4">
                  <c:v>1.4276119540934986</c:v>
                </c:pt>
                <c:pt idx="5">
                  <c:v>1.1965381078862976</c:v>
                </c:pt>
                <c:pt idx="6">
                  <c:v>1.2767457905703778</c:v>
                </c:pt>
                <c:pt idx="7">
                  <c:v>1.0577577009858781</c:v>
                </c:pt>
              </c:numCache>
            </c:numRef>
          </c:val>
          <c:smooth val="0"/>
          <c:extLst>
            <c:ext xmlns:c16="http://schemas.microsoft.com/office/drawing/2014/chart" uri="{C3380CC4-5D6E-409C-BE32-E72D297353CC}">
              <c16:uniqueId val="{00000004-FB00-4994-AD26-543A8F0611D6}"/>
            </c:ext>
          </c:extLst>
        </c:ser>
        <c:ser>
          <c:idx val="5"/>
          <c:order val="5"/>
          <c:tx>
            <c:strRef>
              <c:f>Feuil1!$L$45</c:f>
              <c:strCache>
                <c:ptCount val="1"/>
                <c:pt idx="0">
                  <c:v>F</c:v>
                </c:pt>
              </c:strCache>
            </c:strRef>
          </c:tx>
          <c:val>
            <c:numRef>
              <c:f>Feuil1!$M$45:$T$45</c:f>
              <c:numCache>
                <c:formatCode>0.00</c:formatCode>
                <c:ptCount val="8"/>
                <c:pt idx="0">
                  <c:v>2.485458721390132</c:v>
                </c:pt>
                <c:pt idx="1">
                  <c:v>2.2038789167560355</c:v>
                </c:pt>
                <c:pt idx="2">
                  <c:v>1.9190646630288093</c:v>
                </c:pt>
                <c:pt idx="3">
                  <c:v>2.40352208514906</c:v>
                </c:pt>
                <c:pt idx="4">
                  <c:v>2.0404706366898133</c:v>
                </c:pt>
                <c:pt idx="5">
                  <c:v>2.3682826243290447</c:v>
                </c:pt>
                <c:pt idx="6">
                  <c:v>2.4230576029962743</c:v>
                </c:pt>
                <c:pt idx="7">
                  <c:v>1.7808829343196522</c:v>
                </c:pt>
              </c:numCache>
            </c:numRef>
          </c:val>
          <c:smooth val="0"/>
          <c:extLst>
            <c:ext xmlns:c16="http://schemas.microsoft.com/office/drawing/2014/chart" uri="{C3380CC4-5D6E-409C-BE32-E72D297353CC}">
              <c16:uniqueId val="{00000005-FB00-4994-AD26-543A8F0611D6}"/>
            </c:ext>
          </c:extLst>
        </c:ser>
        <c:ser>
          <c:idx val="6"/>
          <c:order val="6"/>
          <c:tx>
            <c:strRef>
              <c:f>Feuil1!$L$46</c:f>
              <c:strCache>
                <c:ptCount val="1"/>
                <c:pt idx="0">
                  <c:v>G</c:v>
                </c:pt>
              </c:strCache>
            </c:strRef>
          </c:tx>
          <c:val>
            <c:numRef>
              <c:f>Feuil1!$M$46:$T$46</c:f>
              <c:numCache>
                <c:formatCode>0.00</c:formatCode>
                <c:ptCount val="8"/>
                <c:pt idx="0">
                  <c:v>0.86724135160668647</c:v>
                </c:pt>
                <c:pt idx="1">
                  <c:v>0.80085551620394702</c:v>
                </c:pt>
                <c:pt idx="2">
                  <c:v>0.83572431530156821</c:v>
                </c:pt>
                <c:pt idx="3">
                  <c:v>0.84134075409103404</c:v>
                </c:pt>
                <c:pt idx="4">
                  <c:v>0.8358794840020487</c:v>
                </c:pt>
                <c:pt idx="5">
                  <c:v>0.86081834077713348</c:v>
                </c:pt>
                <c:pt idx="6">
                  <c:v>0.92273257455945545</c:v>
                </c:pt>
                <c:pt idx="7">
                  <c:v>0.94160416006668446</c:v>
                </c:pt>
              </c:numCache>
            </c:numRef>
          </c:val>
          <c:smooth val="0"/>
          <c:extLst>
            <c:ext xmlns:c16="http://schemas.microsoft.com/office/drawing/2014/chart" uri="{C3380CC4-5D6E-409C-BE32-E72D297353CC}">
              <c16:uniqueId val="{00000006-FB00-4994-AD26-543A8F0611D6}"/>
            </c:ext>
          </c:extLst>
        </c:ser>
        <c:ser>
          <c:idx val="7"/>
          <c:order val="7"/>
          <c:tx>
            <c:strRef>
              <c:f>Feuil1!$L$47</c:f>
              <c:strCache>
                <c:ptCount val="1"/>
                <c:pt idx="0">
                  <c:v>H</c:v>
                </c:pt>
              </c:strCache>
            </c:strRef>
          </c:tx>
          <c:val>
            <c:numRef>
              <c:f>Feuil1!$M$47:$T$47</c:f>
              <c:numCache>
                <c:formatCode>0.00</c:formatCode>
                <c:ptCount val="8"/>
                <c:pt idx="0">
                  <c:v>0.32682040940717805</c:v>
                </c:pt>
                <c:pt idx="1">
                  <c:v>0.46043170475293499</c:v>
                </c:pt>
                <c:pt idx="2">
                  <c:v>0.46918098698314958</c:v>
                </c:pt>
                <c:pt idx="3">
                  <c:v>0.521227211220336</c:v>
                </c:pt>
                <c:pt idx="4">
                  <c:v>0.58967780581837714</c:v>
                </c:pt>
                <c:pt idx="5">
                  <c:v>0.51648910747598709</c:v>
                </c:pt>
                <c:pt idx="6">
                  <c:v>0.45211864556472042</c:v>
                </c:pt>
                <c:pt idx="7">
                  <c:v>0.47953397374414147</c:v>
                </c:pt>
              </c:numCache>
            </c:numRef>
          </c:val>
          <c:smooth val="0"/>
          <c:extLst>
            <c:ext xmlns:c16="http://schemas.microsoft.com/office/drawing/2014/chart" uri="{C3380CC4-5D6E-409C-BE32-E72D297353CC}">
              <c16:uniqueId val="{00000007-FB00-4994-AD26-543A8F0611D6}"/>
            </c:ext>
          </c:extLst>
        </c:ser>
        <c:ser>
          <c:idx val="8"/>
          <c:order val="8"/>
          <c:tx>
            <c:strRef>
              <c:f>Feuil1!$L$48</c:f>
              <c:strCache>
                <c:ptCount val="1"/>
                <c:pt idx="0">
                  <c:v>I</c:v>
                </c:pt>
              </c:strCache>
            </c:strRef>
          </c:tx>
          <c:val>
            <c:numRef>
              <c:f>Feuil1!$M$48:$T$48</c:f>
              <c:numCache>
                <c:formatCode>0.00</c:formatCode>
                <c:ptCount val="8"/>
                <c:pt idx="0">
                  <c:v>2.1857872004682029</c:v>
                </c:pt>
                <c:pt idx="1">
                  <c:v>2.0513585630218647</c:v>
                </c:pt>
                <c:pt idx="2">
                  <c:v>1.7651388956688339</c:v>
                </c:pt>
                <c:pt idx="3">
                  <c:v>1.7662251835705793</c:v>
                </c:pt>
                <c:pt idx="4">
                  <c:v>1.7873587310603323</c:v>
                </c:pt>
                <c:pt idx="5">
                  <c:v>1.4774688506499338</c:v>
                </c:pt>
                <c:pt idx="6">
                  <c:v>1.5118066156863634</c:v>
                </c:pt>
                <c:pt idx="7">
                  <c:v>1.8251467769747163</c:v>
                </c:pt>
              </c:numCache>
            </c:numRef>
          </c:val>
          <c:smooth val="0"/>
          <c:extLst>
            <c:ext xmlns:c16="http://schemas.microsoft.com/office/drawing/2014/chart" uri="{C3380CC4-5D6E-409C-BE32-E72D297353CC}">
              <c16:uniqueId val="{00000008-FB00-4994-AD26-543A8F0611D6}"/>
            </c:ext>
          </c:extLst>
        </c:ser>
        <c:dLbls>
          <c:showLegendKey val="0"/>
          <c:showVal val="0"/>
          <c:showCatName val="0"/>
          <c:showSerName val="0"/>
          <c:showPercent val="0"/>
          <c:showBubbleSize val="0"/>
        </c:dLbls>
        <c:marker val="1"/>
        <c:smooth val="0"/>
        <c:axId val="61973248"/>
        <c:axId val="61974784"/>
      </c:lineChart>
      <c:catAx>
        <c:axId val="61973248"/>
        <c:scaling>
          <c:orientation val="minMax"/>
        </c:scaling>
        <c:delete val="0"/>
        <c:axPos val="b"/>
        <c:numFmt formatCode="General" sourceLinked="1"/>
        <c:majorTickMark val="out"/>
        <c:minorTickMark val="none"/>
        <c:tickLblPos val="nextTo"/>
        <c:crossAx val="61974784"/>
        <c:crosses val="autoZero"/>
        <c:auto val="1"/>
        <c:lblAlgn val="ctr"/>
        <c:lblOffset val="100"/>
        <c:noMultiLvlLbl val="0"/>
      </c:catAx>
      <c:valAx>
        <c:axId val="61974784"/>
        <c:scaling>
          <c:orientation val="minMax"/>
        </c:scaling>
        <c:delete val="0"/>
        <c:axPos val="l"/>
        <c:majorGridlines/>
        <c:numFmt formatCode="0.00" sourceLinked="1"/>
        <c:majorTickMark val="out"/>
        <c:minorTickMark val="none"/>
        <c:tickLblPos val="nextTo"/>
        <c:crossAx val="61973248"/>
        <c:crosses val="autoZero"/>
        <c:crossBetween val="between"/>
      </c:valAx>
    </c:plotArea>
    <c:legend>
      <c:legendPos val="r"/>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pieChart>
        <c:varyColors val="1"/>
        <c:ser>
          <c:idx val="0"/>
          <c:order val="0"/>
          <c:tx>
            <c:strRef>
              <c:f>Feuil1!$A$53</c:f>
              <c:strCache>
                <c:ptCount val="1"/>
                <c:pt idx="0">
                  <c:v>Origine des accidents</c:v>
                </c:pt>
              </c:strCache>
            </c:strRef>
          </c:tx>
          <c:explosion val="25"/>
          <c:dLbls>
            <c:spPr>
              <a:noFill/>
              <a:ln>
                <a:noFill/>
              </a:ln>
              <a:effectLst/>
            </c:spPr>
            <c:showLegendKey val="0"/>
            <c:showVal val="1"/>
            <c:showCatName val="1"/>
            <c:showSerName val="0"/>
            <c:showPercent val="0"/>
            <c:showBubbleSize val="0"/>
            <c:showLeaderLines val="1"/>
            <c:extLst>
              <c:ext xmlns:c15="http://schemas.microsoft.com/office/drawing/2012/chart" uri="{CE6537A1-D6FC-4f65-9D91-7224C49458BB}"/>
            </c:extLst>
          </c:dLbls>
          <c:cat>
            <c:strRef>
              <c:f>Feuil1!$A$54:$C$65</c:f>
              <c:strCache>
                <c:ptCount val="12"/>
                <c:pt idx="0">
                  <c:v>Manutentions manuelles</c:v>
                </c:pt>
                <c:pt idx="1">
                  <c:v>Chutes de hauteur</c:v>
                </c:pt>
                <c:pt idx="2">
                  <c:v>Chutes de plain-pied</c:v>
                </c:pt>
                <c:pt idx="3">
                  <c:v>Outillage à main</c:v>
                </c:pt>
                <c:pt idx="4">
                  <c:v>Risque routier</c:v>
                </c:pt>
                <c:pt idx="5">
                  <c:v>Agressions</c:v>
                </c:pt>
                <c:pt idx="6">
                  <c:v>Manutention mécanique</c:v>
                </c:pt>
                <c:pt idx="7">
                  <c:v>Autres véhicules de transport</c:v>
                </c:pt>
                <c:pt idx="8">
                  <c:v>Machines</c:v>
                </c:pt>
                <c:pt idx="9">
                  <c:v>Risque chimique</c:v>
                </c:pt>
                <c:pt idx="10">
                  <c:v>Electricité</c:v>
                </c:pt>
                <c:pt idx="11">
                  <c:v>Autres</c:v>
                </c:pt>
              </c:strCache>
            </c:strRef>
          </c:cat>
          <c:val>
            <c:numRef>
              <c:f>Feuil1!$D$54:$D$65</c:f>
              <c:numCache>
                <c:formatCode>0.00%</c:formatCode>
                <c:ptCount val="12"/>
                <c:pt idx="0">
                  <c:v>0.61</c:v>
                </c:pt>
                <c:pt idx="1">
                  <c:v>0.16</c:v>
                </c:pt>
                <c:pt idx="2">
                  <c:v>0.14000000000000001</c:v>
                </c:pt>
                <c:pt idx="3">
                  <c:v>0.08</c:v>
                </c:pt>
                <c:pt idx="4">
                  <c:v>0.04</c:v>
                </c:pt>
                <c:pt idx="5">
                  <c:v>0.03</c:v>
                </c:pt>
                <c:pt idx="6">
                  <c:v>0.02</c:v>
                </c:pt>
                <c:pt idx="7">
                  <c:v>0.01</c:v>
                </c:pt>
                <c:pt idx="8">
                  <c:v>0.01</c:v>
                </c:pt>
                <c:pt idx="9">
                  <c:v>0.01</c:v>
                </c:pt>
                <c:pt idx="10">
                  <c:v>0.01</c:v>
                </c:pt>
                <c:pt idx="11">
                  <c:v>0.03</c:v>
                </c:pt>
              </c:numCache>
            </c:numRef>
          </c:val>
          <c:extLst>
            <c:ext xmlns:c16="http://schemas.microsoft.com/office/drawing/2014/chart" uri="{C3380CC4-5D6E-409C-BE32-E72D297353CC}">
              <c16:uniqueId val="{00000000-81B8-4EA6-BF19-048A08E3A227}"/>
            </c:ext>
          </c:extLst>
        </c:ser>
        <c:dLbls>
          <c:showLegendKey val="0"/>
          <c:showVal val="1"/>
          <c:showCatName val="1"/>
          <c:showSerName val="0"/>
          <c:showPercent val="0"/>
          <c:showBubbleSize val="0"/>
          <c:showLeaderLines val="1"/>
        </c:dLbls>
        <c:firstSliceAng val="0"/>
      </c:pieChart>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pieChart>
        <c:varyColors val="1"/>
        <c:ser>
          <c:idx val="0"/>
          <c:order val="0"/>
          <c:tx>
            <c:strRef>
              <c:f>Feuil1!$A$67</c:f>
              <c:strCache>
                <c:ptCount val="1"/>
                <c:pt idx="0">
                  <c:v>Principales maladies professionnelles</c:v>
                </c:pt>
              </c:strCache>
            </c:strRef>
          </c:tx>
          <c:explosion val="25"/>
          <c:dLbls>
            <c:spPr>
              <a:noFill/>
              <a:ln>
                <a:noFill/>
              </a:ln>
              <a:effectLst/>
            </c:spPr>
            <c:showLegendKey val="0"/>
            <c:showVal val="1"/>
            <c:showCatName val="1"/>
            <c:showSerName val="0"/>
            <c:showPercent val="0"/>
            <c:showBubbleSize val="0"/>
            <c:showLeaderLines val="1"/>
            <c:extLst>
              <c:ext xmlns:c15="http://schemas.microsoft.com/office/drawing/2012/chart" uri="{CE6537A1-D6FC-4f65-9D91-7224C49458BB}"/>
            </c:extLst>
          </c:dLbls>
          <c:cat>
            <c:strRef>
              <c:f>Feuil1!$A$68:$C$75</c:f>
              <c:strCache>
                <c:ptCount val="8"/>
                <c:pt idx="0">
                  <c:v>TMS</c:v>
                </c:pt>
                <c:pt idx="1">
                  <c:v>Amiante</c:v>
                </c:pt>
                <c:pt idx="2">
                  <c:v>Affection du rachis lombaire</c:v>
                </c:pt>
                <c:pt idx="3">
                  <c:v>Lésions chroniques du ménisque</c:v>
                </c:pt>
                <c:pt idx="4">
                  <c:v>Rhinite et asthme professionnel</c:v>
                </c:pt>
                <c:pt idx="5">
                  <c:v>Atteinte auditive</c:v>
                </c:pt>
                <c:pt idx="6">
                  <c:v>Eczéma d'origine allergique</c:v>
                </c:pt>
                <c:pt idx="7">
                  <c:v>Autres</c:v>
                </c:pt>
              </c:strCache>
            </c:strRef>
          </c:cat>
          <c:val>
            <c:numRef>
              <c:f>Feuil1!$D$68:$D$75</c:f>
              <c:numCache>
                <c:formatCode>0.00%</c:formatCode>
                <c:ptCount val="8"/>
                <c:pt idx="0">
                  <c:v>0.78100000000000003</c:v>
                </c:pt>
                <c:pt idx="1">
                  <c:v>7.2999999999999995E-2</c:v>
                </c:pt>
                <c:pt idx="2">
                  <c:v>5.7000000000000002E-2</c:v>
                </c:pt>
                <c:pt idx="3">
                  <c:v>1.6E-2</c:v>
                </c:pt>
                <c:pt idx="4">
                  <c:v>1.0999999999999999E-2</c:v>
                </c:pt>
                <c:pt idx="5">
                  <c:v>1.0999999999999999E-2</c:v>
                </c:pt>
                <c:pt idx="6">
                  <c:v>6.0000000000000001E-3</c:v>
                </c:pt>
                <c:pt idx="7">
                  <c:v>4.4999999999999998E-2</c:v>
                </c:pt>
              </c:numCache>
            </c:numRef>
          </c:val>
          <c:extLst>
            <c:ext xmlns:c16="http://schemas.microsoft.com/office/drawing/2014/chart" uri="{C3380CC4-5D6E-409C-BE32-E72D297353CC}">
              <c16:uniqueId val="{00000000-A334-42B9-A97C-EC7A41A981BB}"/>
            </c:ext>
          </c:extLst>
        </c:ser>
        <c:dLbls>
          <c:showLegendKey val="0"/>
          <c:showVal val="1"/>
          <c:showCatName val="1"/>
          <c:showSerName val="0"/>
          <c:showPercent val="0"/>
          <c:showBubbleSize val="0"/>
          <c:showLeaderLines val="1"/>
        </c:dLbls>
        <c:firstSliceAng val="0"/>
      </c:pieChart>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2" Type="http://schemas.openxmlformats.org/officeDocument/2006/relationships/tags" Target="../tags/tag3.xml"/><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ustDataLst>
      <p:tags r:id="rId2"/>
    </p:custDataLst>
    <p:extLst>
      <p:ext uri="{BB962C8B-B14F-4D97-AF65-F5344CB8AC3E}">
        <p14:creationId xmlns:p14="http://schemas.microsoft.com/office/powerpoint/2010/main" val="9897593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Rot="1" noChangeAspect="1" noChangeArrowheads="1" noTextEdit="1"/>
          </p:cNvSpPr>
          <p:nvPr>
            <p:ph type="sldImg" idx="2"/>
          </p:nvPr>
        </p:nvSpPr>
        <p:spPr bwMode="auto">
          <a:xfrm>
            <a:off x="3382963" y="596900"/>
            <a:ext cx="3165475" cy="23749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1" name="Rectangle 3">
            <a:extLst>
              <a:ext uri="{FF2B5EF4-FFF2-40B4-BE49-F238E27FC236}">
                <a16:creationId xmlns:a16="http://schemas.microsoft.com/office/drawing/2014/main" id="{6066B4EF-2DF2-4EE6-840D-3E50079E5E3B}"/>
              </a:ext>
            </a:extLst>
          </p:cNvPr>
          <p:cNvSpPr>
            <a:spLocks noGrp="1" noChangeArrowheads="1"/>
          </p:cNvSpPr>
          <p:nvPr>
            <p:ph type="body" sz="quarter" idx="3"/>
          </p:nvPr>
        </p:nvSpPr>
        <p:spPr bwMode="auto">
          <a:xfrm>
            <a:off x="1327150" y="3232150"/>
            <a:ext cx="7275513" cy="286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124" tIns="45255" rIns="92124" bIns="45255" numCol="1" anchor="t" anchorCtr="0" compatLnSpc="1">
            <a:prstTxWarp prst="textNoShape">
              <a:avLst/>
            </a:prstTxWarp>
          </a:bodyPr>
          <a:lstStyle/>
          <a:p>
            <a:pPr lvl="0"/>
            <a:r>
              <a:rPr lang="fr-FR" noProof="0"/>
              <a:t>Cliquez pour modifier les styles de texte du masque</a:t>
            </a:r>
          </a:p>
          <a:p>
            <a:pPr lvl="1"/>
            <a:r>
              <a:rPr lang="fr-FR" noProof="0"/>
              <a:t>Second niveau</a:t>
            </a:r>
          </a:p>
          <a:p>
            <a:pPr lvl="2"/>
            <a:r>
              <a:rPr lang="fr-FR" noProof="0"/>
              <a:t>Troisième niveau</a:t>
            </a:r>
          </a:p>
          <a:p>
            <a:pPr lvl="3"/>
            <a:r>
              <a:rPr lang="fr-FR" noProof="0"/>
              <a:t>Quatrième niveau</a:t>
            </a:r>
          </a:p>
          <a:p>
            <a:pPr lvl="4"/>
            <a:r>
              <a:rPr lang="fr-FR" noProof="0"/>
              <a:t>Cinquième niveau</a:t>
            </a:r>
          </a:p>
        </p:txBody>
      </p:sp>
    </p:spTree>
    <p:extLst>
      <p:ext uri="{BB962C8B-B14F-4D97-AF65-F5344CB8AC3E}">
        <p14:creationId xmlns:p14="http://schemas.microsoft.com/office/powerpoint/2010/main" val="16310772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xfrm>
            <a:off x="3265488" y="509588"/>
            <a:ext cx="3400425" cy="2549525"/>
          </a:xfrm>
          <a:ln/>
        </p:spPr>
      </p:sp>
      <p:sp>
        <p:nvSpPr>
          <p:cNvPr id="5123" name="Rectangle 3"/>
          <p:cNvSpPr>
            <a:spLocks noGrp="1" noChangeArrowheads="1"/>
          </p:cNvSpPr>
          <p:nvPr>
            <p:ph type="body" idx="1"/>
          </p:nvPr>
        </p:nvSpPr>
        <p:spPr>
          <a:xfrm>
            <a:off x="995363" y="3228975"/>
            <a:ext cx="7939087" cy="3060700"/>
          </a:xfrm>
          <a:noFill/>
        </p:spPr>
        <p:txBody>
          <a:bodyPr/>
          <a:lstStyle/>
          <a:p>
            <a:pPr eaLnBrk="1" hangingPunct="1"/>
            <a:endParaRPr lang="fr-FR" alt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p:spPr>
        <p:txBody>
          <a:bodyPr/>
          <a:lstStyle/>
          <a:p>
            <a:pPr eaLnBrk="1" hangingPunct="1"/>
            <a:endParaRPr lang="fr-FR" alt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extLst>
            <a:ext uri="{91240B29-F687-4F45-9708-019B960494DF}">
              <a14:hiddenLine xmlns:a14="http://schemas.microsoft.com/office/drawing/2010/main" w="12699">
                <a:solidFill>
                  <a:schemeClr val="tx1"/>
                </a:solidFill>
                <a:miter lim="800000"/>
                <a:headEnd/>
                <a:tailEnd/>
              </a14:hiddenLine>
            </a:ext>
          </a:extLst>
        </p:spPr>
        <p:txBody>
          <a:bodyPr/>
          <a:lstStyle/>
          <a:p>
            <a:pPr eaLnBrk="1" hangingPunct="1"/>
            <a:endParaRPr lang="fr-FR" altLang="fr-FR" sz="1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p:spPr>
        <p:txBody>
          <a:bodyPr/>
          <a:lstStyle/>
          <a:p>
            <a:pPr eaLnBrk="1" hangingPunct="1"/>
            <a:endParaRPr lang="fr-FR" alt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extLst>
            <a:ext uri="{91240B29-F687-4F45-9708-019B960494DF}">
              <a14:hiddenLine xmlns:a14="http://schemas.microsoft.com/office/drawing/2010/main" w="12699">
                <a:solidFill>
                  <a:schemeClr val="tx1"/>
                </a:solidFill>
                <a:miter lim="800000"/>
                <a:headEnd/>
                <a:tailEnd/>
              </a14:hiddenLine>
            </a:ext>
          </a:extLst>
        </p:spPr>
        <p:txBody>
          <a:bodyPr/>
          <a:lstStyle/>
          <a:p>
            <a:pPr eaLnBrk="1" hangingPunct="1"/>
            <a:endParaRPr lang="fr-FR" altLang="fr-FR" sz="1400" b="1"/>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extLst>
            <a:ext uri="{91240B29-F687-4F45-9708-019B960494DF}">
              <a14:hiddenLine xmlns:a14="http://schemas.microsoft.com/office/drawing/2010/main" w="12699">
                <a:solidFill>
                  <a:schemeClr val="tx1"/>
                </a:solidFill>
                <a:miter lim="800000"/>
                <a:headEnd/>
                <a:tailEnd/>
              </a14:hiddenLine>
            </a:ext>
          </a:extLst>
        </p:spPr>
        <p:txBody>
          <a:bodyPr/>
          <a:lstStyle/>
          <a:p>
            <a:pPr eaLnBrk="1" hangingPunct="1"/>
            <a:endParaRPr lang="fr-FR" altLang="fr-FR" sz="1400" b="1" dirty="0"/>
          </a:p>
        </p:txBody>
      </p:sp>
    </p:spTree>
    <p:extLst>
      <p:ext uri="{BB962C8B-B14F-4D97-AF65-F5344CB8AC3E}">
        <p14:creationId xmlns:p14="http://schemas.microsoft.com/office/powerpoint/2010/main" val="38232015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extLst>
            <a:ext uri="{91240B29-F687-4F45-9708-019B960494DF}">
              <a14:hiddenLine xmlns:a14="http://schemas.microsoft.com/office/drawing/2010/main" w="12699">
                <a:solidFill>
                  <a:schemeClr val="tx1"/>
                </a:solidFill>
                <a:miter lim="800000"/>
                <a:headEnd/>
                <a:tailEnd/>
              </a14:hiddenLine>
            </a:ext>
          </a:extLst>
        </p:spPr>
        <p:txBody>
          <a:bodyPr/>
          <a:lstStyle/>
          <a:p>
            <a:pPr eaLnBrk="1" hangingPunct="1"/>
            <a:endParaRPr lang="fr-FR" altLang="fr-FR" sz="1400" b="1" dirty="0"/>
          </a:p>
        </p:txBody>
      </p:sp>
    </p:spTree>
    <p:extLst>
      <p:ext uri="{BB962C8B-B14F-4D97-AF65-F5344CB8AC3E}">
        <p14:creationId xmlns:p14="http://schemas.microsoft.com/office/powerpoint/2010/main" val="427355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Rot="1" noChangeAspect="1" noChangeArrowheads="1" noTextEdit="1"/>
          </p:cNvSpPr>
          <p:nvPr>
            <p:ph type="sldImg"/>
          </p:nvPr>
        </p:nvSpPr>
        <p:spPr>
          <a:xfrm>
            <a:off x="3265488" y="509588"/>
            <a:ext cx="3400425" cy="2549525"/>
          </a:xfrm>
          <a:ln/>
        </p:spPr>
      </p:sp>
      <p:sp>
        <p:nvSpPr>
          <p:cNvPr id="7171" name="Rectangle 3"/>
          <p:cNvSpPr>
            <a:spLocks noGrp="1" noChangeArrowheads="1"/>
          </p:cNvSpPr>
          <p:nvPr>
            <p:ph type="body" idx="1"/>
          </p:nvPr>
        </p:nvSpPr>
        <p:spPr>
          <a:xfrm>
            <a:off x="995363" y="3228975"/>
            <a:ext cx="7939087" cy="3060700"/>
          </a:xfrm>
          <a:noFill/>
        </p:spPr>
        <p:txBody>
          <a:bodyPr/>
          <a:lstStyle/>
          <a:p>
            <a:r>
              <a:rPr lang="fr-FR" altLang="fr-FR" i="1" baseline="30000" dirty="0"/>
              <a:t>1 </a:t>
            </a:r>
            <a:r>
              <a:rPr lang="fr-FR" altLang="fr-FR" i="1" dirty="0"/>
              <a:t>AT en 1</a:t>
            </a:r>
            <a:r>
              <a:rPr lang="fr-FR" altLang="fr-FR" i="1" baseline="30000" dirty="0"/>
              <a:t>er</a:t>
            </a:r>
            <a:r>
              <a:rPr lang="fr-FR" altLang="fr-FR" i="1" dirty="0"/>
              <a:t> règlement = Accident du travail ayant entraîné une première imputation au compte employeur l’année concernée</a:t>
            </a:r>
            <a:endParaRPr lang="fr-FR" altLang="fr-FR" dirty="0"/>
          </a:p>
          <a:p>
            <a:r>
              <a:rPr lang="fr-FR" altLang="fr-FR" i="1" baseline="30000" dirty="0"/>
              <a:t>2 </a:t>
            </a:r>
            <a:r>
              <a:rPr lang="fr-FR" altLang="fr-FR" i="1" dirty="0"/>
              <a:t>IF (Indice de Fréquence des IT) = Nombre d’IT pour 1000 salariés (Nombre d’IT * 10</a:t>
            </a:r>
            <a:r>
              <a:rPr lang="fr-FR" altLang="fr-FR" i="1" baseline="30000" dirty="0"/>
              <a:t>3</a:t>
            </a:r>
            <a:r>
              <a:rPr lang="fr-FR" altLang="fr-FR" i="1" dirty="0"/>
              <a:t> / Nombre de salariés)</a:t>
            </a:r>
            <a:endParaRPr lang="fr-FR" altLang="fr-FR" dirty="0"/>
          </a:p>
          <a:p>
            <a:r>
              <a:rPr lang="fr-FR" altLang="fr-FR" i="1" baseline="30000" dirty="0"/>
              <a:t>3 </a:t>
            </a:r>
            <a:r>
              <a:rPr lang="fr-FR" altLang="fr-FR" i="1" dirty="0"/>
              <a:t>TF (Taux de Fréquence des IT) = Nombre d’IT par million d’heures travaillées (Nombre d’IT * 10</a:t>
            </a:r>
            <a:r>
              <a:rPr lang="fr-FR" altLang="fr-FR" i="1" baseline="30000" dirty="0"/>
              <a:t>6</a:t>
            </a:r>
            <a:r>
              <a:rPr lang="fr-FR" altLang="fr-FR" i="1" dirty="0"/>
              <a:t> / Nombre d’heures travaillées)</a:t>
            </a:r>
            <a:endParaRPr lang="fr-FR" altLang="fr-FR" dirty="0"/>
          </a:p>
          <a:p>
            <a:r>
              <a:rPr lang="fr-FR" altLang="fr-FR" i="1" baseline="30000" dirty="0"/>
              <a:t>4 </a:t>
            </a:r>
            <a:r>
              <a:rPr lang="fr-FR" altLang="fr-FR" i="1" dirty="0"/>
              <a:t>Nombre d’IJ (Indemnité Journalière) = Nombre de jours indemnisés suite aux accidents du travail</a:t>
            </a:r>
            <a:endParaRPr lang="fr-FR" altLang="fr-FR" dirty="0"/>
          </a:p>
          <a:p>
            <a:r>
              <a:rPr lang="fr-FR" altLang="fr-FR" i="1" baseline="30000" dirty="0"/>
              <a:t>5 </a:t>
            </a:r>
            <a:r>
              <a:rPr lang="fr-FR" altLang="fr-FR" i="1" dirty="0"/>
              <a:t>TG (Taux de Gravité des IT) = Nombre de jours indemnisés pour 1000 heures travaillées (Nombre d’IJ * 10</a:t>
            </a:r>
            <a:r>
              <a:rPr lang="fr-FR" altLang="fr-FR" i="1" baseline="30000" dirty="0"/>
              <a:t>3</a:t>
            </a:r>
            <a:r>
              <a:rPr lang="fr-FR" altLang="fr-FR" i="1" dirty="0"/>
              <a:t> / Nombre d’heures travaillées)</a:t>
            </a:r>
            <a:endParaRPr lang="fr-FR" altLang="fr-FR" dirty="0"/>
          </a:p>
          <a:p>
            <a:r>
              <a:rPr lang="fr-FR" altLang="fr-FR" i="1" baseline="30000" dirty="0"/>
              <a:t>6 </a:t>
            </a:r>
            <a:r>
              <a:rPr lang="fr-FR" altLang="fr-FR" i="1" dirty="0"/>
              <a:t>Nombre d’IP (Incapacité Permanente) = Nombre d’accidents ayant donné lieu à une incapacité permanente </a:t>
            </a:r>
          </a:p>
          <a:p>
            <a:r>
              <a:rPr lang="fr-FR" altLang="fr-FR" i="1" baseline="30000" dirty="0"/>
              <a:t>7 </a:t>
            </a:r>
            <a:r>
              <a:rPr lang="fr-FR" altLang="fr-FR" i="1" dirty="0"/>
              <a:t>Indice de fréquence des IP = Nombre d’incapacités permanentes pour 1000 salariés (Nombre d’IP * 10</a:t>
            </a:r>
            <a:r>
              <a:rPr lang="fr-FR" altLang="fr-FR" i="1" baseline="30000" dirty="0"/>
              <a:t>3</a:t>
            </a:r>
            <a:r>
              <a:rPr lang="fr-FR" altLang="fr-FR" i="1" dirty="0"/>
              <a:t> / Nombre de salariés)</a:t>
            </a:r>
            <a:endParaRPr lang="fr-FR" altLang="fr-FR" dirty="0"/>
          </a:p>
          <a:p>
            <a:r>
              <a:rPr lang="fr-FR" altLang="fr-FR" i="1" baseline="30000" dirty="0"/>
              <a:t>8 </a:t>
            </a:r>
            <a:r>
              <a:rPr lang="fr-FR" altLang="fr-FR" i="1" dirty="0"/>
              <a:t>Somme des taux d’IP = Somme des taux d’incapacité permanente </a:t>
            </a:r>
          </a:p>
          <a:p>
            <a:r>
              <a:rPr lang="fr-FR" altLang="fr-FR" i="1" baseline="30000" dirty="0"/>
              <a:t>9 </a:t>
            </a:r>
            <a:r>
              <a:rPr lang="fr-FR" altLang="fr-FR" i="1" dirty="0"/>
              <a:t>IG (Indice de Gravité des IP) = Somme des taux d’IP par million d’heures travaillées (Somme des taux IP * 10</a:t>
            </a:r>
            <a:r>
              <a:rPr lang="fr-FR" altLang="fr-FR" i="1" baseline="30000" dirty="0"/>
              <a:t>6</a:t>
            </a:r>
            <a:r>
              <a:rPr lang="fr-FR" altLang="fr-FR" i="1" dirty="0"/>
              <a:t> / Nombre d’heures travaillées)</a:t>
            </a:r>
            <a:endParaRPr lang="fr-FR" alt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xfrm>
            <a:off x="3265488" y="509588"/>
            <a:ext cx="3400425" cy="2549525"/>
          </a:xfrm>
          <a:ln/>
        </p:spPr>
      </p:sp>
      <p:sp>
        <p:nvSpPr>
          <p:cNvPr id="9219" name="Rectangle 3"/>
          <p:cNvSpPr>
            <a:spLocks noGrp="1" noChangeArrowheads="1"/>
          </p:cNvSpPr>
          <p:nvPr>
            <p:ph type="body" idx="1"/>
          </p:nvPr>
        </p:nvSpPr>
        <p:spPr>
          <a:xfrm>
            <a:off x="995363" y="3228975"/>
            <a:ext cx="7939087" cy="3060700"/>
          </a:xfrm>
          <a:noFill/>
        </p:spPr>
        <p:txBody>
          <a:bodyPr/>
          <a:lstStyle/>
          <a:p>
            <a:pPr eaLnBrk="1" hangingPunct="1"/>
            <a:endParaRPr lang="fr-FR" alt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ChangeArrowheads="1" noTextEdit="1"/>
          </p:cNvSpPr>
          <p:nvPr>
            <p:ph type="sldImg"/>
          </p:nvPr>
        </p:nvSpPr>
        <p:spPr>
          <a:xfrm>
            <a:off x="3265488" y="509588"/>
            <a:ext cx="3400425" cy="2549525"/>
          </a:xfrm>
          <a:ln/>
        </p:spPr>
      </p:sp>
      <p:sp>
        <p:nvSpPr>
          <p:cNvPr id="11267" name="Rectangle 3"/>
          <p:cNvSpPr>
            <a:spLocks noGrp="1" noChangeArrowheads="1"/>
          </p:cNvSpPr>
          <p:nvPr>
            <p:ph type="body" idx="1"/>
          </p:nvPr>
        </p:nvSpPr>
        <p:spPr>
          <a:xfrm>
            <a:off x="995363" y="3228975"/>
            <a:ext cx="7939087" cy="3060700"/>
          </a:xfrm>
          <a:noFill/>
        </p:spPr>
        <p:txBody>
          <a:bodyPr/>
          <a:lstStyle/>
          <a:p>
            <a:pPr eaLnBrk="1" hangingPunct="1"/>
            <a:endParaRPr lang="fr-FR" alt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a:noFill/>
        </p:spPr>
        <p:txBody>
          <a:bodyPr/>
          <a:lstStyle/>
          <a:p>
            <a:pPr eaLnBrk="1" hangingPunct="1"/>
            <a:endParaRPr lang="fr-FR" alt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extLst>
            <a:ext uri="{91240B29-F687-4F45-9708-019B960494DF}">
              <a14:hiddenLine xmlns:a14="http://schemas.microsoft.com/office/drawing/2010/main" w="12699">
                <a:solidFill>
                  <a:schemeClr val="tx1"/>
                </a:solidFill>
                <a:miter lim="800000"/>
                <a:headEnd/>
                <a:tailEnd/>
              </a14:hiddenLine>
            </a:ext>
          </a:extLst>
        </p:spPr>
        <p:txBody>
          <a:bodyPr/>
          <a:lstStyle/>
          <a:p>
            <a:pPr eaLnBrk="1" hangingPunct="1"/>
            <a:endParaRPr lang="fr-FR" altLang="fr-FR" sz="1400" b="1"/>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extLst>
            <a:ext uri="{91240B29-F687-4F45-9708-019B960494DF}">
              <a14:hiddenLine xmlns:a14="http://schemas.microsoft.com/office/drawing/2010/main" w="12699">
                <a:solidFill>
                  <a:schemeClr val="tx1"/>
                </a:solidFill>
                <a:miter lim="800000"/>
                <a:headEnd/>
                <a:tailEnd/>
              </a14:hiddenLine>
            </a:ext>
          </a:extLst>
        </p:spPr>
        <p:txBody>
          <a:bodyPr/>
          <a:lstStyle/>
          <a:p>
            <a:pPr eaLnBrk="1" hangingPunct="1"/>
            <a:endParaRPr lang="fr-FR" altLang="fr-FR" sz="1400" b="1"/>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extLst>
            <a:ext uri="{91240B29-F687-4F45-9708-019B960494DF}">
              <a14:hiddenLine xmlns:a14="http://schemas.microsoft.com/office/drawing/2010/main" w="12699">
                <a:solidFill>
                  <a:schemeClr val="tx1"/>
                </a:solidFill>
                <a:miter lim="800000"/>
                <a:headEnd/>
                <a:tailEnd/>
              </a14:hiddenLine>
            </a:ext>
          </a:extLst>
        </p:spPr>
        <p:txBody>
          <a:bodyPr/>
          <a:lstStyle/>
          <a:p>
            <a:pPr eaLnBrk="1" hangingPunct="1"/>
            <a:endParaRPr lang="fr-FR" altLang="fr-FR" sz="1400" b="1"/>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a:noFill/>
          <a:extLst>
            <a:ext uri="{91240B29-F687-4F45-9708-019B960494DF}">
              <a14:hiddenLine xmlns:a14="http://schemas.microsoft.com/office/drawing/2010/main" w="12699">
                <a:solidFill>
                  <a:schemeClr val="tx1"/>
                </a:solidFill>
                <a:miter lim="800000"/>
                <a:headEnd/>
                <a:tailEnd/>
              </a14:hiddenLine>
            </a:ext>
          </a:extLst>
        </p:spPr>
        <p:txBody>
          <a:bodyPr/>
          <a:lstStyle/>
          <a:p>
            <a:pPr eaLnBrk="1" hangingPunct="1"/>
            <a:endParaRPr lang="fr-FR" altLang="fr-FR" sz="1400" b="1"/>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Rectangle 4">
            <a:extLst>
              <a:ext uri="{FF2B5EF4-FFF2-40B4-BE49-F238E27FC236}">
                <a16:creationId xmlns:a16="http://schemas.microsoft.com/office/drawing/2014/main" id="{0F7F118D-0F82-422E-9F95-5CB0598E84B2}"/>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2E59A3A0-834D-4D31-957D-A43165296A40}"/>
              </a:ext>
            </a:extLst>
          </p:cNvPr>
          <p:cNvSpPr>
            <a:spLocks noGrp="1" noChangeArrowheads="1"/>
          </p:cNvSpPr>
          <p:nvPr>
            <p:ph type="ftr" sz="quarter" idx="11"/>
          </p:nvPr>
        </p:nvSpPr>
        <p:spPr>
          <a:ln/>
        </p:spPr>
        <p:txBody>
          <a:bodyPr/>
          <a:lstStyle>
            <a:lvl1pPr>
              <a:defRPr/>
            </a:lvl1pPr>
          </a:lstStyle>
          <a:p>
            <a:pPr>
              <a:defRPr/>
            </a:pPr>
            <a:r>
              <a:rPr lang="fr-FR"/>
              <a:t>5.1P_Stat_fin_tech MH261010.ppt</a:t>
            </a:r>
          </a:p>
        </p:txBody>
      </p:sp>
      <p:sp>
        <p:nvSpPr>
          <p:cNvPr id="6" name="Rectangle 6">
            <a:extLst>
              <a:ext uri="{FF2B5EF4-FFF2-40B4-BE49-F238E27FC236}">
                <a16:creationId xmlns:a16="http://schemas.microsoft.com/office/drawing/2014/main" id="{C15C0F9A-E1D1-4849-8ADA-30C171F16518}"/>
              </a:ext>
            </a:extLst>
          </p:cNvPr>
          <p:cNvSpPr>
            <a:spLocks noGrp="1" noChangeArrowheads="1"/>
          </p:cNvSpPr>
          <p:nvPr>
            <p:ph type="sldNum" sz="quarter" idx="12"/>
          </p:nvPr>
        </p:nvSpPr>
        <p:spPr>
          <a:ln/>
        </p:spPr>
        <p:txBody>
          <a:bodyPr/>
          <a:lstStyle>
            <a:lvl1pPr>
              <a:defRPr/>
            </a:lvl1pPr>
          </a:lstStyle>
          <a:p>
            <a:fld id="{539AD2C5-B87C-46A8-9526-E92EA83C9750}" type="slidenum">
              <a:rPr lang="fr-FR" altLang="fr-FR"/>
              <a:pPr/>
              <a:t>‹N°›</a:t>
            </a:fld>
            <a:endParaRPr lang="fr-FR" altLang="fr-FR"/>
          </a:p>
        </p:txBody>
      </p:sp>
    </p:spTree>
    <p:extLst>
      <p:ext uri="{BB962C8B-B14F-4D97-AF65-F5344CB8AC3E}">
        <p14:creationId xmlns:p14="http://schemas.microsoft.com/office/powerpoint/2010/main" val="356279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0F7F118D-0F82-422E-9F95-5CB0598E84B2}"/>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2E59A3A0-834D-4D31-957D-A43165296A40}"/>
              </a:ext>
            </a:extLst>
          </p:cNvPr>
          <p:cNvSpPr>
            <a:spLocks noGrp="1" noChangeArrowheads="1"/>
          </p:cNvSpPr>
          <p:nvPr>
            <p:ph type="ftr" sz="quarter" idx="11"/>
          </p:nvPr>
        </p:nvSpPr>
        <p:spPr>
          <a:ln/>
        </p:spPr>
        <p:txBody>
          <a:bodyPr/>
          <a:lstStyle>
            <a:lvl1pPr>
              <a:defRPr/>
            </a:lvl1pPr>
          </a:lstStyle>
          <a:p>
            <a:pPr>
              <a:defRPr/>
            </a:pPr>
            <a:r>
              <a:rPr lang="fr-FR"/>
              <a:t>5.1P_Stat_fin_tech MH261010.ppt</a:t>
            </a:r>
          </a:p>
        </p:txBody>
      </p:sp>
      <p:sp>
        <p:nvSpPr>
          <p:cNvPr id="6" name="Rectangle 6">
            <a:extLst>
              <a:ext uri="{FF2B5EF4-FFF2-40B4-BE49-F238E27FC236}">
                <a16:creationId xmlns:a16="http://schemas.microsoft.com/office/drawing/2014/main" id="{C15C0F9A-E1D1-4849-8ADA-30C171F16518}"/>
              </a:ext>
            </a:extLst>
          </p:cNvPr>
          <p:cNvSpPr>
            <a:spLocks noGrp="1" noChangeArrowheads="1"/>
          </p:cNvSpPr>
          <p:nvPr>
            <p:ph type="sldNum" sz="quarter" idx="12"/>
          </p:nvPr>
        </p:nvSpPr>
        <p:spPr>
          <a:ln/>
        </p:spPr>
        <p:txBody>
          <a:bodyPr/>
          <a:lstStyle>
            <a:lvl1pPr>
              <a:defRPr/>
            </a:lvl1pPr>
          </a:lstStyle>
          <a:p>
            <a:fld id="{30583F15-8438-4DFE-8D5F-9498CF8F8F8D}" type="slidenum">
              <a:rPr lang="fr-FR" altLang="fr-FR"/>
              <a:pPr/>
              <a:t>‹N°›</a:t>
            </a:fld>
            <a:endParaRPr lang="fr-FR" altLang="fr-FR"/>
          </a:p>
        </p:txBody>
      </p:sp>
    </p:spTree>
    <p:extLst>
      <p:ext uri="{BB962C8B-B14F-4D97-AF65-F5344CB8AC3E}">
        <p14:creationId xmlns:p14="http://schemas.microsoft.com/office/powerpoint/2010/main" val="1069115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0F7F118D-0F82-422E-9F95-5CB0598E84B2}"/>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2E59A3A0-834D-4D31-957D-A43165296A40}"/>
              </a:ext>
            </a:extLst>
          </p:cNvPr>
          <p:cNvSpPr>
            <a:spLocks noGrp="1" noChangeArrowheads="1"/>
          </p:cNvSpPr>
          <p:nvPr>
            <p:ph type="ftr" sz="quarter" idx="11"/>
          </p:nvPr>
        </p:nvSpPr>
        <p:spPr>
          <a:ln/>
        </p:spPr>
        <p:txBody>
          <a:bodyPr/>
          <a:lstStyle>
            <a:lvl1pPr>
              <a:defRPr/>
            </a:lvl1pPr>
          </a:lstStyle>
          <a:p>
            <a:pPr>
              <a:defRPr/>
            </a:pPr>
            <a:r>
              <a:rPr lang="fr-FR"/>
              <a:t>5.1P_Stat_fin_tech MH261010.ppt</a:t>
            </a:r>
          </a:p>
        </p:txBody>
      </p:sp>
      <p:sp>
        <p:nvSpPr>
          <p:cNvPr id="6" name="Rectangle 6">
            <a:extLst>
              <a:ext uri="{FF2B5EF4-FFF2-40B4-BE49-F238E27FC236}">
                <a16:creationId xmlns:a16="http://schemas.microsoft.com/office/drawing/2014/main" id="{C15C0F9A-E1D1-4849-8ADA-30C171F16518}"/>
              </a:ext>
            </a:extLst>
          </p:cNvPr>
          <p:cNvSpPr>
            <a:spLocks noGrp="1" noChangeArrowheads="1"/>
          </p:cNvSpPr>
          <p:nvPr>
            <p:ph type="sldNum" sz="quarter" idx="12"/>
          </p:nvPr>
        </p:nvSpPr>
        <p:spPr>
          <a:ln/>
        </p:spPr>
        <p:txBody>
          <a:bodyPr/>
          <a:lstStyle>
            <a:lvl1pPr>
              <a:defRPr/>
            </a:lvl1pPr>
          </a:lstStyle>
          <a:p>
            <a:fld id="{B82F68A1-FD58-4F4F-9B62-6721D6C00C5C}" type="slidenum">
              <a:rPr lang="fr-FR" altLang="fr-FR"/>
              <a:pPr/>
              <a:t>‹N°›</a:t>
            </a:fld>
            <a:endParaRPr lang="fr-FR" altLang="fr-FR"/>
          </a:p>
        </p:txBody>
      </p:sp>
    </p:spTree>
    <p:extLst>
      <p:ext uri="{BB962C8B-B14F-4D97-AF65-F5344CB8AC3E}">
        <p14:creationId xmlns:p14="http://schemas.microsoft.com/office/powerpoint/2010/main" val="4217811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74638"/>
            <a:ext cx="8229600" cy="5851525"/>
          </a:xfrm>
          <a:prstGeom prst="rect">
            <a:avLst/>
          </a:prstGeo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 name="Rectangle 70">
            <a:extLst>
              <a:ext uri="{FF2B5EF4-FFF2-40B4-BE49-F238E27FC236}">
                <a16:creationId xmlns:a16="http://schemas.microsoft.com/office/drawing/2014/main" id="{5985C183-13B7-44C7-A7FE-855F860F2C80}"/>
              </a:ext>
            </a:extLst>
          </p:cNvPr>
          <p:cNvSpPr>
            <a:spLocks noGrp="1" noChangeArrowheads="1"/>
          </p:cNvSpPr>
          <p:nvPr>
            <p:ph type="sldNum" sz="quarter" idx="10"/>
          </p:nvPr>
        </p:nvSpPr>
        <p:spPr>
          <a:ln/>
        </p:spPr>
        <p:txBody>
          <a:bodyPr/>
          <a:lstStyle>
            <a:lvl1pPr>
              <a:defRPr/>
            </a:lvl1pPr>
          </a:lstStyle>
          <a:p>
            <a:fld id="{02AB9655-A013-49EA-AF5E-3B7233A9094C}" type="slidenum">
              <a:rPr lang="fr-FR" altLang="fr-FR"/>
              <a:pPr/>
              <a:t>‹N°›</a:t>
            </a:fld>
            <a:endParaRPr lang="fr-FR" altLang="fr-FR"/>
          </a:p>
        </p:txBody>
      </p:sp>
    </p:spTree>
    <p:extLst>
      <p:ext uri="{BB962C8B-B14F-4D97-AF65-F5344CB8AC3E}">
        <p14:creationId xmlns:p14="http://schemas.microsoft.com/office/powerpoint/2010/main" val="493615087"/>
      </p:ext>
    </p:extLst>
  </p:cSld>
  <p:clrMapOvr>
    <a:masterClrMapping/>
  </p:clrMapOvr>
  <p:transition spd="med">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cSld name="Titre et 2 contenus sur texte">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a:t>Modifiez le style du titre</a:t>
            </a:r>
          </a:p>
        </p:txBody>
      </p:sp>
      <p:sp>
        <p:nvSpPr>
          <p:cNvPr id="3" name="Espace réservé du contenu 2"/>
          <p:cNvSpPr>
            <a:spLocks noGrp="1"/>
          </p:cNvSpPr>
          <p:nvPr>
            <p:ph sz="quarter" idx="1"/>
          </p:nvPr>
        </p:nvSpPr>
        <p:spPr>
          <a:xfrm>
            <a:off x="457200" y="1600200"/>
            <a:ext cx="4038600" cy="2185988"/>
          </a:xfrm>
          <a:prstGeom prst="rect">
            <a:avLst/>
          </a:prstGeo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648200" y="1600200"/>
            <a:ext cx="4038600" cy="2185988"/>
          </a:xfrm>
          <a:prstGeom prst="rect">
            <a:avLst/>
          </a:prstGeo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half" idx="3"/>
          </p:nvPr>
        </p:nvSpPr>
        <p:spPr>
          <a:xfrm>
            <a:off x="457200" y="3938588"/>
            <a:ext cx="8229600" cy="2187575"/>
          </a:xfrm>
          <a:prstGeom prst="rect">
            <a:avLst/>
          </a:prstGeo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70">
            <a:extLst>
              <a:ext uri="{FF2B5EF4-FFF2-40B4-BE49-F238E27FC236}">
                <a16:creationId xmlns:a16="http://schemas.microsoft.com/office/drawing/2014/main" id="{5985C183-13B7-44C7-A7FE-855F860F2C80}"/>
              </a:ext>
            </a:extLst>
          </p:cNvPr>
          <p:cNvSpPr>
            <a:spLocks noGrp="1" noChangeArrowheads="1"/>
          </p:cNvSpPr>
          <p:nvPr>
            <p:ph type="sldNum" sz="quarter" idx="10"/>
          </p:nvPr>
        </p:nvSpPr>
        <p:spPr>
          <a:ln/>
        </p:spPr>
        <p:txBody>
          <a:bodyPr/>
          <a:lstStyle>
            <a:lvl1pPr>
              <a:defRPr/>
            </a:lvl1pPr>
          </a:lstStyle>
          <a:p>
            <a:fld id="{E3B6DC57-2AC6-4DFF-AF30-7DFEEE25C14A}" type="slidenum">
              <a:rPr lang="fr-FR" altLang="fr-FR"/>
              <a:pPr/>
              <a:t>‹N°›</a:t>
            </a:fld>
            <a:endParaRPr lang="fr-FR" altLang="fr-FR"/>
          </a:p>
        </p:txBody>
      </p:sp>
    </p:spTree>
    <p:extLst>
      <p:ext uri="{BB962C8B-B14F-4D97-AF65-F5344CB8AC3E}">
        <p14:creationId xmlns:p14="http://schemas.microsoft.com/office/powerpoint/2010/main" val="1847550949"/>
      </p:ext>
    </p:extLst>
  </p:cSld>
  <p:clrMapOvr>
    <a:masterClrMapping/>
  </p:clrMapOvr>
  <p:transition spd="med">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pPr>
              <a:defRPr/>
            </a:pPr>
            <a:endParaRPr lang="fr-FR"/>
          </a:p>
        </p:txBody>
      </p:sp>
      <p:sp>
        <p:nvSpPr>
          <p:cNvPr id="5" name="Espace réservé du pied de page 4"/>
          <p:cNvSpPr>
            <a:spLocks noGrp="1"/>
          </p:cNvSpPr>
          <p:nvPr>
            <p:ph type="ftr" sz="quarter" idx="11"/>
          </p:nvPr>
        </p:nvSpPr>
        <p:spPr/>
        <p:txBody>
          <a:bodyPr/>
          <a:lstStyle/>
          <a:p>
            <a:pPr>
              <a:defRPr/>
            </a:pPr>
            <a:r>
              <a:rPr lang="fr-FR"/>
              <a:t>5.1P_Stat_fin_tech MH261010.ppt</a:t>
            </a:r>
          </a:p>
        </p:txBody>
      </p:sp>
      <p:sp>
        <p:nvSpPr>
          <p:cNvPr id="6" name="Espace réservé du numéro de diapositive 5"/>
          <p:cNvSpPr>
            <a:spLocks noGrp="1"/>
          </p:cNvSpPr>
          <p:nvPr>
            <p:ph type="sldNum" sz="quarter" idx="12"/>
          </p:nvPr>
        </p:nvSpPr>
        <p:spPr/>
        <p:txBody>
          <a:bodyPr/>
          <a:lstStyle/>
          <a:p>
            <a:fld id="{539AD2C5-B87C-46A8-9526-E92EA83C9750}" type="slidenum">
              <a:rPr lang="fr-FR" altLang="fr-FR" smtClean="0"/>
              <a:pPr/>
              <a:t>‹N°›</a:t>
            </a:fld>
            <a:endParaRPr lang="fr-FR" altLang="fr-FR"/>
          </a:p>
        </p:txBody>
      </p:sp>
    </p:spTree>
    <p:extLst>
      <p:ext uri="{BB962C8B-B14F-4D97-AF65-F5344CB8AC3E}">
        <p14:creationId xmlns:p14="http://schemas.microsoft.com/office/powerpoint/2010/main" val="19897649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pPr>
              <a:defRPr/>
            </a:pPr>
            <a:endParaRPr lang="fr-FR"/>
          </a:p>
        </p:txBody>
      </p:sp>
      <p:sp>
        <p:nvSpPr>
          <p:cNvPr id="5" name="Espace réservé du pied de page 4"/>
          <p:cNvSpPr>
            <a:spLocks noGrp="1"/>
          </p:cNvSpPr>
          <p:nvPr>
            <p:ph type="ftr" sz="quarter" idx="11"/>
          </p:nvPr>
        </p:nvSpPr>
        <p:spPr/>
        <p:txBody>
          <a:bodyPr/>
          <a:lstStyle/>
          <a:p>
            <a:pPr>
              <a:defRPr/>
            </a:pPr>
            <a:r>
              <a:rPr lang="fr-FR"/>
              <a:t>5.1P_Stat_fin_tech MH261010.ppt</a:t>
            </a:r>
          </a:p>
        </p:txBody>
      </p:sp>
      <p:sp>
        <p:nvSpPr>
          <p:cNvPr id="6" name="Espace réservé du numéro de diapositive 5"/>
          <p:cNvSpPr>
            <a:spLocks noGrp="1"/>
          </p:cNvSpPr>
          <p:nvPr>
            <p:ph type="sldNum" sz="quarter" idx="12"/>
          </p:nvPr>
        </p:nvSpPr>
        <p:spPr/>
        <p:txBody>
          <a:bodyPr/>
          <a:lstStyle/>
          <a:p>
            <a:fld id="{1C73C3F3-1AD9-4F06-B503-39D782598119}" type="slidenum">
              <a:rPr lang="fr-FR" altLang="fr-FR" smtClean="0"/>
              <a:pPr/>
              <a:t>‹N°›</a:t>
            </a:fld>
            <a:endParaRPr lang="fr-FR" altLang="fr-FR"/>
          </a:p>
        </p:txBody>
      </p:sp>
    </p:spTree>
    <p:extLst>
      <p:ext uri="{BB962C8B-B14F-4D97-AF65-F5344CB8AC3E}">
        <p14:creationId xmlns:p14="http://schemas.microsoft.com/office/powerpoint/2010/main" val="22640469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pPr>
              <a:defRPr/>
            </a:pPr>
            <a:endParaRPr lang="fr-FR"/>
          </a:p>
        </p:txBody>
      </p:sp>
      <p:sp>
        <p:nvSpPr>
          <p:cNvPr id="5" name="Espace réservé du pied de page 4"/>
          <p:cNvSpPr>
            <a:spLocks noGrp="1"/>
          </p:cNvSpPr>
          <p:nvPr>
            <p:ph type="ftr" sz="quarter" idx="11"/>
          </p:nvPr>
        </p:nvSpPr>
        <p:spPr/>
        <p:txBody>
          <a:bodyPr/>
          <a:lstStyle/>
          <a:p>
            <a:pPr>
              <a:defRPr/>
            </a:pPr>
            <a:r>
              <a:rPr lang="fr-FR"/>
              <a:t>5.1P_Stat_fin_tech MH261010.ppt</a:t>
            </a:r>
          </a:p>
        </p:txBody>
      </p:sp>
      <p:sp>
        <p:nvSpPr>
          <p:cNvPr id="6" name="Espace réservé du numéro de diapositive 5"/>
          <p:cNvSpPr>
            <a:spLocks noGrp="1"/>
          </p:cNvSpPr>
          <p:nvPr>
            <p:ph type="sldNum" sz="quarter" idx="12"/>
          </p:nvPr>
        </p:nvSpPr>
        <p:spPr/>
        <p:txBody>
          <a:bodyPr/>
          <a:lstStyle/>
          <a:p>
            <a:fld id="{07659C71-7362-4863-9D78-C127337BE1F4}" type="slidenum">
              <a:rPr lang="fr-FR" altLang="fr-FR" smtClean="0"/>
              <a:pPr/>
              <a:t>‹N°›</a:t>
            </a:fld>
            <a:endParaRPr lang="fr-FR" altLang="fr-FR"/>
          </a:p>
        </p:txBody>
      </p:sp>
    </p:spTree>
    <p:extLst>
      <p:ext uri="{BB962C8B-B14F-4D97-AF65-F5344CB8AC3E}">
        <p14:creationId xmlns:p14="http://schemas.microsoft.com/office/powerpoint/2010/main" val="27435325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pPr>
              <a:defRPr/>
            </a:pPr>
            <a:endParaRPr lang="fr-FR"/>
          </a:p>
        </p:txBody>
      </p:sp>
      <p:sp>
        <p:nvSpPr>
          <p:cNvPr id="6" name="Espace réservé du pied de page 5"/>
          <p:cNvSpPr>
            <a:spLocks noGrp="1"/>
          </p:cNvSpPr>
          <p:nvPr>
            <p:ph type="ftr" sz="quarter" idx="11"/>
          </p:nvPr>
        </p:nvSpPr>
        <p:spPr/>
        <p:txBody>
          <a:bodyPr/>
          <a:lstStyle/>
          <a:p>
            <a:pPr>
              <a:defRPr/>
            </a:pPr>
            <a:r>
              <a:rPr lang="fr-FR"/>
              <a:t>5.1P_Stat_fin_tech MH261010.ppt</a:t>
            </a:r>
          </a:p>
        </p:txBody>
      </p:sp>
      <p:sp>
        <p:nvSpPr>
          <p:cNvPr id="7" name="Espace réservé du numéro de diapositive 6"/>
          <p:cNvSpPr>
            <a:spLocks noGrp="1"/>
          </p:cNvSpPr>
          <p:nvPr>
            <p:ph type="sldNum" sz="quarter" idx="12"/>
          </p:nvPr>
        </p:nvSpPr>
        <p:spPr/>
        <p:txBody>
          <a:bodyPr/>
          <a:lstStyle/>
          <a:p>
            <a:fld id="{33BC8986-077D-4438-920E-ACDBD6C77247}" type="slidenum">
              <a:rPr lang="fr-FR" altLang="fr-FR" smtClean="0"/>
              <a:pPr/>
              <a:t>‹N°›</a:t>
            </a:fld>
            <a:endParaRPr lang="fr-FR" altLang="fr-FR"/>
          </a:p>
        </p:txBody>
      </p:sp>
    </p:spTree>
    <p:extLst>
      <p:ext uri="{BB962C8B-B14F-4D97-AF65-F5344CB8AC3E}">
        <p14:creationId xmlns:p14="http://schemas.microsoft.com/office/powerpoint/2010/main" val="21702792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pPr>
              <a:defRPr/>
            </a:pPr>
            <a:endParaRPr lang="fr-FR"/>
          </a:p>
        </p:txBody>
      </p:sp>
      <p:sp>
        <p:nvSpPr>
          <p:cNvPr id="8" name="Espace réservé du pied de page 7"/>
          <p:cNvSpPr>
            <a:spLocks noGrp="1"/>
          </p:cNvSpPr>
          <p:nvPr>
            <p:ph type="ftr" sz="quarter" idx="11"/>
          </p:nvPr>
        </p:nvSpPr>
        <p:spPr/>
        <p:txBody>
          <a:bodyPr/>
          <a:lstStyle/>
          <a:p>
            <a:pPr>
              <a:defRPr/>
            </a:pPr>
            <a:r>
              <a:rPr lang="fr-FR"/>
              <a:t>5.1P_Stat_fin_tech MH261010.ppt</a:t>
            </a:r>
          </a:p>
        </p:txBody>
      </p:sp>
      <p:sp>
        <p:nvSpPr>
          <p:cNvPr id="9" name="Espace réservé du numéro de diapositive 8"/>
          <p:cNvSpPr>
            <a:spLocks noGrp="1"/>
          </p:cNvSpPr>
          <p:nvPr>
            <p:ph type="sldNum" sz="quarter" idx="12"/>
          </p:nvPr>
        </p:nvSpPr>
        <p:spPr/>
        <p:txBody>
          <a:bodyPr/>
          <a:lstStyle/>
          <a:p>
            <a:fld id="{45D4FDD8-8AC6-4C0C-85DA-663BCCA678DE}" type="slidenum">
              <a:rPr lang="fr-FR" altLang="fr-FR" smtClean="0"/>
              <a:pPr/>
              <a:t>‹N°›</a:t>
            </a:fld>
            <a:endParaRPr lang="fr-FR" altLang="fr-FR"/>
          </a:p>
        </p:txBody>
      </p:sp>
    </p:spTree>
    <p:extLst>
      <p:ext uri="{BB962C8B-B14F-4D97-AF65-F5344CB8AC3E}">
        <p14:creationId xmlns:p14="http://schemas.microsoft.com/office/powerpoint/2010/main" val="8172849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pPr>
              <a:defRPr/>
            </a:pPr>
            <a:endParaRPr lang="fr-FR"/>
          </a:p>
        </p:txBody>
      </p:sp>
      <p:sp>
        <p:nvSpPr>
          <p:cNvPr id="4" name="Espace réservé du pied de page 3"/>
          <p:cNvSpPr>
            <a:spLocks noGrp="1"/>
          </p:cNvSpPr>
          <p:nvPr>
            <p:ph type="ftr" sz="quarter" idx="11"/>
          </p:nvPr>
        </p:nvSpPr>
        <p:spPr/>
        <p:txBody>
          <a:bodyPr/>
          <a:lstStyle/>
          <a:p>
            <a:pPr>
              <a:defRPr/>
            </a:pPr>
            <a:r>
              <a:rPr lang="fr-FR"/>
              <a:t>5.1P_Stat_fin_tech MH261010.ppt</a:t>
            </a:r>
          </a:p>
        </p:txBody>
      </p:sp>
      <p:sp>
        <p:nvSpPr>
          <p:cNvPr id="5" name="Espace réservé du numéro de diapositive 4"/>
          <p:cNvSpPr>
            <a:spLocks noGrp="1"/>
          </p:cNvSpPr>
          <p:nvPr>
            <p:ph type="sldNum" sz="quarter" idx="12"/>
          </p:nvPr>
        </p:nvSpPr>
        <p:spPr/>
        <p:txBody>
          <a:bodyPr/>
          <a:lstStyle/>
          <a:p>
            <a:fld id="{BC07CFBF-5300-4E12-BF19-6724D8C988C5}" type="slidenum">
              <a:rPr lang="fr-FR" altLang="fr-FR" smtClean="0"/>
              <a:pPr/>
              <a:t>‹N°›</a:t>
            </a:fld>
            <a:endParaRPr lang="fr-FR" altLang="fr-FR"/>
          </a:p>
        </p:txBody>
      </p:sp>
    </p:spTree>
    <p:extLst>
      <p:ext uri="{BB962C8B-B14F-4D97-AF65-F5344CB8AC3E}">
        <p14:creationId xmlns:p14="http://schemas.microsoft.com/office/powerpoint/2010/main" val="3678243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a:extLst>
              <a:ext uri="{FF2B5EF4-FFF2-40B4-BE49-F238E27FC236}">
                <a16:creationId xmlns:a16="http://schemas.microsoft.com/office/drawing/2014/main" id="{0F7F118D-0F82-422E-9F95-5CB0598E84B2}"/>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2E59A3A0-834D-4D31-957D-A43165296A40}"/>
              </a:ext>
            </a:extLst>
          </p:cNvPr>
          <p:cNvSpPr>
            <a:spLocks noGrp="1" noChangeArrowheads="1"/>
          </p:cNvSpPr>
          <p:nvPr>
            <p:ph type="ftr" sz="quarter" idx="11"/>
          </p:nvPr>
        </p:nvSpPr>
        <p:spPr>
          <a:ln/>
        </p:spPr>
        <p:txBody>
          <a:bodyPr/>
          <a:lstStyle>
            <a:lvl1pPr>
              <a:defRPr/>
            </a:lvl1pPr>
          </a:lstStyle>
          <a:p>
            <a:pPr>
              <a:defRPr/>
            </a:pPr>
            <a:r>
              <a:rPr lang="fr-FR"/>
              <a:t>5.1P_Stat_fin_tech MH261010.ppt</a:t>
            </a:r>
          </a:p>
        </p:txBody>
      </p:sp>
      <p:sp>
        <p:nvSpPr>
          <p:cNvPr id="6" name="Rectangle 6">
            <a:extLst>
              <a:ext uri="{FF2B5EF4-FFF2-40B4-BE49-F238E27FC236}">
                <a16:creationId xmlns:a16="http://schemas.microsoft.com/office/drawing/2014/main" id="{C15C0F9A-E1D1-4849-8ADA-30C171F16518}"/>
              </a:ext>
            </a:extLst>
          </p:cNvPr>
          <p:cNvSpPr>
            <a:spLocks noGrp="1" noChangeArrowheads="1"/>
          </p:cNvSpPr>
          <p:nvPr>
            <p:ph type="sldNum" sz="quarter" idx="12"/>
          </p:nvPr>
        </p:nvSpPr>
        <p:spPr>
          <a:ln/>
        </p:spPr>
        <p:txBody>
          <a:bodyPr/>
          <a:lstStyle>
            <a:lvl1pPr>
              <a:defRPr/>
            </a:lvl1pPr>
          </a:lstStyle>
          <a:p>
            <a:fld id="{1C73C3F3-1AD9-4F06-B503-39D782598119}" type="slidenum">
              <a:rPr lang="fr-FR" altLang="fr-FR"/>
              <a:pPr/>
              <a:t>‹N°›</a:t>
            </a:fld>
            <a:endParaRPr lang="fr-FR" altLang="fr-FR"/>
          </a:p>
        </p:txBody>
      </p:sp>
    </p:spTree>
    <p:extLst>
      <p:ext uri="{BB962C8B-B14F-4D97-AF65-F5344CB8AC3E}">
        <p14:creationId xmlns:p14="http://schemas.microsoft.com/office/powerpoint/2010/main" val="33155480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defRPr/>
            </a:pPr>
            <a:endParaRPr lang="fr-FR"/>
          </a:p>
        </p:txBody>
      </p:sp>
      <p:sp>
        <p:nvSpPr>
          <p:cNvPr id="3" name="Espace réservé du pied de page 2"/>
          <p:cNvSpPr>
            <a:spLocks noGrp="1"/>
          </p:cNvSpPr>
          <p:nvPr>
            <p:ph type="ftr" sz="quarter" idx="11"/>
          </p:nvPr>
        </p:nvSpPr>
        <p:spPr/>
        <p:txBody>
          <a:bodyPr/>
          <a:lstStyle/>
          <a:p>
            <a:pPr>
              <a:defRPr/>
            </a:pPr>
            <a:r>
              <a:rPr lang="fr-FR"/>
              <a:t>5.1P_Stat_fin_tech MH261010.ppt</a:t>
            </a:r>
          </a:p>
        </p:txBody>
      </p:sp>
      <p:sp>
        <p:nvSpPr>
          <p:cNvPr id="4" name="Espace réservé du numéro de diapositive 3"/>
          <p:cNvSpPr>
            <a:spLocks noGrp="1"/>
          </p:cNvSpPr>
          <p:nvPr>
            <p:ph type="sldNum" sz="quarter" idx="12"/>
          </p:nvPr>
        </p:nvSpPr>
        <p:spPr/>
        <p:txBody>
          <a:bodyPr/>
          <a:lstStyle/>
          <a:p>
            <a:fld id="{FAE66D90-CD13-4A2D-8A28-1928228F1CA5}" type="slidenum">
              <a:rPr lang="fr-FR" altLang="fr-FR" smtClean="0"/>
              <a:pPr/>
              <a:t>‹N°›</a:t>
            </a:fld>
            <a:endParaRPr lang="fr-FR" altLang="fr-FR"/>
          </a:p>
        </p:txBody>
      </p:sp>
    </p:spTree>
    <p:extLst>
      <p:ext uri="{BB962C8B-B14F-4D97-AF65-F5344CB8AC3E}">
        <p14:creationId xmlns:p14="http://schemas.microsoft.com/office/powerpoint/2010/main" val="21533421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pPr>
              <a:defRPr/>
            </a:pPr>
            <a:endParaRPr lang="fr-FR"/>
          </a:p>
        </p:txBody>
      </p:sp>
      <p:sp>
        <p:nvSpPr>
          <p:cNvPr id="6" name="Espace réservé du pied de page 5"/>
          <p:cNvSpPr>
            <a:spLocks noGrp="1"/>
          </p:cNvSpPr>
          <p:nvPr>
            <p:ph type="ftr" sz="quarter" idx="11"/>
          </p:nvPr>
        </p:nvSpPr>
        <p:spPr/>
        <p:txBody>
          <a:bodyPr/>
          <a:lstStyle/>
          <a:p>
            <a:pPr>
              <a:defRPr/>
            </a:pPr>
            <a:r>
              <a:rPr lang="fr-FR"/>
              <a:t>5.1P_Stat_fin_tech MH261010.ppt</a:t>
            </a:r>
          </a:p>
        </p:txBody>
      </p:sp>
      <p:sp>
        <p:nvSpPr>
          <p:cNvPr id="7" name="Espace réservé du numéro de diapositive 6"/>
          <p:cNvSpPr>
            <a:spLocks noGrp="1"/>
          </p:cNvSpPr>
          <p:nvPr>
            <p:ph type="sldNum" sz="quarter" idx="12"/>
          </p:nvPr>
        </p:nvSpPr>
        <p:spPr/>
        <p:txBody>
          <a:bodyPr/>
          <a:lstStyle/>
          <a:p>
            <a:fld id="{E502FB8A-E212-46CB-972D-6C26933912FA}" type="slidenum">
              <a:rPr lang="fr-FR" altLang="fr-FR" smtClean="0"/>
              <a:pPr/>
              <a:t>‹N°›</a:t>
            </a:fld>
            <a:endParaRPr lang="fr-FR" altLang="fr-FR"/>
          </a:p>
        </p:txBody>
      </p:sp>
    </p:spTree>
    <p:extLst>
      <p:ext uri="{BB962C8B-B14F-4D97-AF65-F5344CB8AC3E}">
        <p14:creationId xmlns:p14="http://schemas.microsoft.com/office/powerpoint/2010/main" val="5404318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pPr>
              <a:defRPr/>
            </a:pPr>
            <a:endParaRPr lang="fr-FR"/>
          </a:p>
        </p:txBody>
      </p:sp>
      <p:sp>
        <p:nvSpPr>
          <p:cNvPr id="6" name="Espace réservé du pied de page 5"/>
          <p:cNvSpPr>
            <a:spLocks noGrp="1"/>
          </p:cNvSpPr>
          <p:nvPr>
            <p:ph type="ftr" sz="quarter" idx="11"/>
          </p:nvPr>
        </p:nvSpPr>
        <p:spPr/>
        <p:txBody>
          <a:bodyPr/>
          <a:lstStyle/>
          <a:p>
            <a:pPr>
              <a:defRPr/>
            </a:pPr>
            <a:r>
              <a:rPr lang="fr-FR"/>
              <a:t>5.1P_Stat_fin_tech MH261010.ppt</a:t>
            </a:r>
          </a:p>
        </p:txBody>
      </p:sp>
      <p:sp>
        <p:nvSpPr>
          <p:cNvPr id="7" name="Espace réservé du numéro de diapositive 6"/>
          <p:cNvSpPr>
            <a:spLocks noGrp="1"/>
          </p:cNvSpPr>
          <p:nvPr>
            <p:ph type="sldNum" sz="quarter" idx="12"/>
          </p:nvPr>
        </p:nvSpPr>
        <p:spPr/>
        <p:txBody>
          <a:bodyPr/>
          <a:lstStyle/>
          <a:p>
            <a:fld id="{E90BB080-E885-4514-B034-9E380DFA96A6}" type="slidenum">
              <a:rPr lang="fr-FR" altLang="fr-FR" smtClean="0"/>
              <a:pPr/>
              <a:t>‹N°›</a:t>
            </a:fld>
            <a:endParaRPr lang="fr-FR" altLang="fr-FR"/>
          </a:p>
        </p:txBody>
      </p:sp>
    </p:spTree>
    <p:extLst>
      <p:ext uri="{BB962C8B-B14F-4D97-AF65-F5344CB8AC3E}">
        <p14:creationId xmlns:p14="http://schemas.microsoft.com/office/powerpoint/2010/main" val="28796234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pPr>
              <a:defRPr/>
            </a:pPr>
            <a:endParaRPr lang="fr-FR"/>
          </a:p>
        </p:txBody>
      </p:sp>
      <p:sp>
        <p:nvSpPr>
          <p:cNvPr id="5" name="Espace réservé du pied de page 4"/>
          <p:cNvSpPr>
            <a:spLocks noGrp="1"/>
          </p:cNvSpPr>
          <p:nvPr>
            <p:ph type="ftr" sz="quarter" idx="11"/>
          </p:nvPr>
        </p:nvSpPr>
        <p:spPr/>
        <p:txBody>
          <a:bodyPr/>
          <a:lstStyle/>
          <a:p>
            <a:pPr>
              <a:defRPr/>
            </a:pPr>
            <a:r>
              <a:rPr lang="fr-FR"/>
              <a:t>5.1P_Stat_fin_tech MH261010.ppt</a:t>
            </a:r>
          </a:p>
        </p:txBody>
      </p:sp>
      <p:sp>
        <p:nvSpPr>
          <p:cNvPr id="6" name="Espace réservé du numéro de diapositive 5"/>
          <p:cNvSpPr>
            <a:spLocks noGrp="1"/>
          </p:cNvSpPr>
          <p:nvPr>
            <p:ph type="sldNum" sz="quarter" idx="12"/>
          </p:nvPr>
        </p:nvSpPr>
        <p:spPr/>
        <p:txBody>
          <a:bodyPr/>
          <a:lstStyle/>
          <a:p>
            <a:fld id="{30583F15-8438-4DFE-8D5F-9498CF8F8F8D}" type="slidenum">
              <a:rPr lang="fr-FR" altLang="fr-FR" smtClean="0"/>
              <a:pPr/>
              <a:t>‹N°›</a:t>
            </a:fld>
            <a:endParaRPr lang="fr-FR" altLang="fr-FR"/>
          </a:p>
        </p:txBody>
      </p:sp>
    </p:spTree>
    <p:extLst>
      <p:ext uri="{BB962C8B-B14F-4D97-AF65-F5344CB8AC3E}">
        <p14:creationId xmlns:p14="http://schemas.microsoft.com/office/powerpoint/2010/main" val="8019510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pPr>
              <a:defRPr/>
            </a:pPr>
            <a:endParaRPr lang="fr-FR"/>
          </a:p>
        </p:txBody>
      </p:sp>
      <p:sp>
        <p:nvSpPr>
          <p:cNvPr id="5" name="Espace réservé du pied de page 4"/>
          <p:cNvSpPr>
            <a:spLocks noGrp="1"/>
          </p:cNvSpPr>
          <p:nvPr>
            <p:ph type="ftr" sz="quarter" idx="11"/>
          </p:nvPr>
        </p:nvSpPr>
        <p:spPr/>
        <p:txBody>
          <a:bodyPr/>
          <a:lstStyle/>
          <a:p>
            <a:pPr>
              <a:defRPr/>
            </a:pPr>
            <a:r>
              <a:rPr lang="fr-FR"/>
              <a:t>5.1P_Stat_fin_tech MH261010.ppt</a:t>
            </a:r>
          </a:p>
        </p:txBody>
      </p:sp>
      <p:sp>
        <p:nvSpPr>
          <p:cNvPr id="6" name="Espace réservé du numéro de diapositive 5"/>
          <p:cNvSpPr>
            <a:spLocks noGrp="1"/>
          </p:cNvSpPr>
          <p:nvPr>
            <p:ph type="sldNum" sz="quarter" idx="12"/>
          </p:nvPr>
        </p:nvSpPr>
        <p:spPr/>
        <p:txBody>
          <a:bodyPr/>
          <a:lstStyle/>
          <a:p>
            <a:fld id="{B82F68A1-FD58-4F4F-9B62-6721D6C00C5C}" type="slidenum">
              <a:rPr lang="fr-FR" altLang="fr-FR" smtClean="0"/>
              <a:pPr/>
              <a:t>‹N°›</a:t>
            </a:fld>
            <a:endParaRPr lang="fr-FR" altLang="fr-FR"/>
          </a:p>
        </p:txBody>
      </p:sp>
    </p:spTree>
    <p:extLst>
      <p:ext uri="{BB962C8B-B14F-4D97-AF65-F5344CB8AC3E}">
        <p14:creationId xmlns:p14="http://schemas.microsoft.com/office/powerpoint/2010/main" val="10747589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74638"/>
            <a:ext cx="8229600" cy="5851525"/>
          </a:xfrm>
          <a:prstGeom prst="rect">
            <a:avLst/>
          </a:prstGeo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3" name="Rectangle 70">
            <a:extLst>
              <a:ext uri="{FF2B5EF4-FFF2-40B4-BE49-F238E27FC236}">
                <a16:creationId xmlns:a16="http://schemas.microsoft.com/office/drawing/2014/main" id="{5985C183-13B7-44C7-A7FE-855F860F2C80}"/>
              </a:ext>
            </a:extLst>
          </p:cNvPr>
          <p:cNvSpPr>
            <a:spLocks noGrp="1" noChangeArrowheads="1"/>
          </p:cNvSpPr>
          <p:nvPr>
            <p:ph type="sldNum" sz="quarter" idx="10"/>
          </p:nvPr>
        </p:nvSpPr>
        <p:spPr>
          <a:ln/>
        </p:spPr>
        <p:txBody>
          <a:bodyPr/>
          <a:lstStyle>
            <a:lvl1pPr>
              <a:defRPr/>
            </a:lvl1pPr>
          </a:lstStyle>
          <a:p>
            <a:fld id="{02AB9655-A013-49EA-AF5E-3B7233A9094C}" type="slidenum">
              <a:rPr lang="fr-FR" altLang="fr-FR"/>
              <a:pPr/>
              <a:t>‹N°›</a:t>
            </a:fld>
            <a:endParaRPr lang="fr-FR" altLang="fr-FR"/>
          </a:p>
        </p:txBody>
      </p:sp>
    </p:spTree>
    <p:extLst>
      <p:ext uri="{BB962C8B-B14F-4D97-AF65-F5344CB8AC3E}">
        <p14:creationId xmlns:p14="http://schemas.microsoft.com/office/powerpoint/2010/main" val="493615087"/>
      </p:ext>
    </p:extLst>
  </p:cSld>
  <p:clrMapOvr>
    <a:masterClrMapping/>
  </p:clrMapOvr>
  <p:transition spd="med">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
        <p:nvSpPr>
          <p:cNvPr id="4" name="Rectangle 4">
            <a:extLst>
              <a:ext uri="{FF2B5EF4-FFF2-40B4-BE49-F238E27FC236}">
                <a16:creationId xmlns:a16="http://schemas.microsoft.com/office/drawing/2014/main" id="{0F7F118D-0F82-422E-9F95-5CB0598E84B2}"/>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5">
            <a:extLst>
              <a:ext uri="{FF2B5EF4-FFF2-40B4-BE49-F238E27FC236}">
                <a16:creationId xmlns:a16="http://schemas.microsoft.com/office/drawing/2014/main" id="{2E59A3A0-834D-4D31-957D-A43165296A40}"/>
              </a:ext>
            </a:extLst>
          </p:cNvPr>
          <p:cNvSpPr>
            <a:spLocks noGrp="1" noChangeArrowheads="1"/>
          </p:cNvSpPr>
          <p:nvPr>
            <p:ph type="ftr" sz="quarter" idx="11"/>
          </p:nvPr>
        </p:nvSpPr>
        <p:spPr>
          <a:ln/>
        </p:spPr>
        <p:txBody>
          <a:bodyPr/>
          <a:lstStyle>
            <a:lvl1pPr>
              <a:defRPr/>
            </a:lvl1pPr>
          </a:lstStyle>
          <a:p>
            <a:pPr>
              <a:defRPr/>
            </a:pPr>
            <a:r>
              <a:rPr lang="fr-FR"/>
              <a:t>5.1P_Stat_fin_tech MH261010.ppt</a:t>
            </a:r>
          </a:p>
        </p:txBody>
      </p:sp>
      <p:sp>
        <p:nvSpPr>
          <p:cNvPr id="6" name="Rectangle 6">
            <a:extLst>
              <a:ext uri="{FF2B5EF4-FFF2-40B4-BE49-F238E27FC236}">
                <a16:creationId xmlns:a16="http://schemas.microsoft.com/office/drawing/2014/main" id="{C15C0F9A-E1D1-4849-8ADA-30C171F16518}"/>
              </a:ext>
            </a:extLst>
          </p:cNvPr>
          <p:cNvSpPr>
            <a:spLocks noGrp="1" noChangeArrowheads="1"/>
          </p:cNvSpPr>
          <p:nvPr>
            <p:ph type="sldNum" sz="quarter" idx="12"/>
          </p:nvPr>
        </p:nvSpPr>
        <p:spPr>
          <a:ln/>
        </p:spPr>
        <p:txBody>
          <a:bodyPr/>
          <a:lstStyle>
            <a:lvl1pPr>
              <a:defRPr/>
            </a:lvl1pPr>
          </a:lstStyle>
          <a:p>
            <a:fld id="{07659C71-7362-4863-9D78-C127337BE1F4}" type="slidenum">
              <a:rPr lang="fr-FR" altLang="fr-FR"/>
              <a:pPr/>
              <a:t>‹N°›</a:t>
            </a:fld>
            <a:endParaRPr lang="fr-FR" altLang="fr-FR"/>
          </a:p>
        </p:txBody>
      </p:sp>
    </p:spTree>
    <p:extLst>
      <p:ext uri="{BB962C8B-B14F-4D97-AF65-F5344CB8AC3E}">
        <p14:creationId xmlns:p14="http://schemas.microsoft.com/office/powerpoint/2010/main" val="4033997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a:extLst>
              <a:ext uri="{FF2B5EF4-FFF2-40B4-BE49-F238E27FC236}">
                <a16:creationId xmlns:a16="http://schemas.microsoft.com/office/drawing/2014/main" id="{0F7F118D-0F82-422E-9F95-5CB0598E84B2}"/>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2E59A3A0-834D-4D31-957D-A43165296A40}"/>
              </a:ext>
            </a:extLst>
          </p:cNvPr>
          <p:cNvSpPr>
            <a:spLocks noGrp="1" noChangeArrowheads="1"/>
          </p:cNvSpPr>
          <p:nvPr>
            <p:ph type="ftr" sz="quarter" idx="11"/>
          </p:nvPr>
        </p:nvSpPr>
        <p:spPr>
          <a:ln/>
        </p:spPr>
        <p:txBody>
          <a:bodyPr/>
          <a:lstStyle>
            <a:lvl1pPr>
              <a:defRPr/>
            </a:lvl1pPr>
          </a:lstStyle>
          <a:p>
            <a:pPr>
              <a:defRPr/>
            </a:pPr>
            <a:r>
              <a:rPr lang="fr-FR"/>
              <a:t>5.1P_Stat_fin_tech MH261010.ppt</a:t>
            </a:r>
          </a:p>
        </p:txBody>
      </p:sp>
      <p:sp>
        <p:nvSpPr>
          <p:cNvPr id="7" name="Rectangle 6">
            <a:extLst>
              <a:ext uri="{FF2B5EF4-FFF2-40B4-BE49-F238E27FC236}">
                <a16:creationId xmlns:a16="http://schemas.microsoft.com/office/drawing/2014/main" id="{C15C0F9A-E1D1-4849-8ADA-30C171F16518}"/>
              </a:ext>
            </a:extLst>
          </p:cNvPr>
          <p:cNvSpPr>
            <a:spLocks noGrp="1" noChangeArrowheads="1"/>
          </p:cNvSpPr>
          <p:nvPr>
            <p:ph type="sldNum" sz="quarter" idx="12"/>
          </p:nvPr>
        </p:nvSpPr>
        <p:spPr>
          <a:ln/>
        </p:spPr>
        <p:txBody>
          <a:bodyPr/>
          <a:lstStyle>
            <a:lvl1pPr>
              <a:defRPr/>
            </a:lvl1pPr>
          </a:lstStyle>
          <a:p>
            <a:fld id="{33BC8986-077D-4438-920E-ACDBD6C77247}" type="slidenum">
              <a:rPr lang="fr-FR" altLang="fr-FR"/>
              <a:pPr/>
              <a:t>‹N°›</a:t>
            </a:fld>
            <a:endParaRPr lang="fr-FR" altLang="fr-FR"/>
          </a:p>
        </p:txBody>
      </p:sp>
    </p:spTree>
    <p:extLst>
      <p:ext uri="{BB962C8B-B14F-4D97-AF65-F5344CB8AC3E}">
        <p14:creationId xmlns:p14="http://schemas.microsoft.com/office/powerpoint/2010/main" val="791476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a:extLst>
              <a:ext uri="{FF2B5EF4-FFF2-40B4-BE49-F238E27FC236}">
                <a16:creationId xmlns:a16="http://schemas.microsoft.com/office/drawing/2014/main" id="{0F7F118D-0F82-422E-9F95-5CB0598E84B2}"/>
              </a:ext>
            </a:extLst>
          </p:cNvPr>
          <p:cNvSpPr>
            <a:spLocks noGrp="1" noChangeArrowheads="1"/>
          </p:cNvSpPr>
          <p:nvPr>
            <p:ph type="dt" sz="half" idx="10"/>
          </p:nvPr>
        </p:nvSpPr>
        <p:spPr>
          <a:ln/>
        </p:spPr>
        <p:txBody>
          <a:bodyPr/>
          <a:lstStyle>
            <a:lvl1pPr>
              <a:defRPr/>
            </a:lvl1pPr>
          </a:lstStyle>
          <a:p>
            <a:pPr>
              <a:defRPr/>
            </a:pPr>
            <a:endParaRPr lang="fr-FR"/>
          </a:p>
        </p:txBody>
      </p:sp>
      <p:sp>
        <p:nvSpPr>
          <p:cNvPr id="8" name="Rectangle 5">
            <a:extLst>
              <a:ext uri="{FF2B5EF4-FFF2-40B4-BE49-F238E27FC236}">
                <a16:creationId xmlns:a16="http://schemas.microsoft.com/office/drawing/2014/main" id="{2E59A3A0-834D-4D31-957D-A43165296A40}"/>
              </a:ext>
            </a:extLst>
          </p:cNvPr>
          <p:cNvSpPr>
            <a:spLocks noGrp="1" noChangeArrowheads="1"/>
          </p:cNvSpPr>
          <p:nvPr>
            <p:ph type="ftr" sz="quarter" idx="11"/>
          </p:nvPr>
        </p:nvSpPr>
        <p:spPr>
          <a:ln/>
        </p:spPr>
        <p:txBody>
          <a:bodyPr/>
          <a:lstStyle>
            <a:lvl1pPr>
              <a:defRPr/>
            </a:lvl1pPr>
          </a:lstStyle>
          <a:p>
            <a:pPr>
              <a:defRPr/>
            </a:pPr>
            <a:r>
              <a:rPr lang="fr-FR"/>
              <a:t>5.1P_Stat_fin_tech MH261010.ppt</a:t>
            </a:r>
          </a:p>
        </p:txBody>
      </p:sp>
      <p:sp>
        <p:nvSpPr>
          <p:cNvPr id="9" name="Rectangle 6">
            <a:extLst>
              <a:ext uri="{FF2B5EF4-FFF2-40B4-BE49-F238E27FC236}">
                <a16:creationId xmlns:a16="http://schemas.microsoft.com/office/drawing/2014/main" id="{C15C0F9A-E1D1-4849-8ADA-30C171F16518}"/>
              </a:ext>
            </a:extLst>
          </p:cNvPr>
          <p:cNvSpPr>
            <a:spLocks noGrp="1" noChangeArrowheads="1"/>
          </p:cNvSpPr>
          <p:nvPr>
            <p:ph type="sldNum" sz="quarter" idx="12"/>
          </p:nvPr>
        </p:nvSpPr>
        <p:spPr>
          <a:ln/>
        </p:spPr>
        <p:txBody>
          <a:bodyPr/>
          <a:lstStyle>
            <a:lvl1pPr>
              <a:defRPr/>
            </a:lvl1pPr>
          </a:lstStyle>
          <a:p>
            <a:fld id="{45D4FDD8-8AC6-4C0C-85DA-663BCCA678DE}" type="slidenum">
              <a:rPr lang="fr-FR" altLang="fr-FR"/>
              <a:pPr/>
              <a:t>‹N°›</a:t>
            </a:fld>
            <a:endParaRPr lang="fr-FR" altLang="fr-FR"/>
          </a:p>
        </p:txBody>
      </p:sp>
    </p:spTree>
    <p:extLst>
      <p:ext uri="{BB962C8B-B14F-4D97-AF65-F5344CB8AC3E}">
        <p14:creationId xmlns:p14="http://schemas.microsoft.com/office/powerpoint/2010/main" val="2914140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Rectangle 4">
            <a:extLst>
              <a:ext uri="{FF2B5EF4-FFF2-40B4-BE49-F238E27FC236}">
                <a16:creationId xmlns:a16="http://schemas.microsoft.com/office/drawing/2014/main" id="{0F7F118D-0F82-422E-9F95-5CB0598E84B2}"/>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5">
            <a:extLst>
              <a:ext uri="{FF2B5EF4-FFF2-40B4-BE49-F238E27FC236}">
                <a16:creationId xmlns:a16="http://schemas.microsoft.com/office/drawing/2014/main" id="{2E59A3A0-834D-4D31-957D-A43165296A40}"/>
              </a:ext>
            </a:extLst>
          </p:cNvPr>
          <p:cNvSpPr>
            <a:spLocks noGrp="1" noChangeArrowheads="1"/>
          </p:cNvSpPr>
          <p:nvPr>
            <p:ph type="ftr" sz="quarter" idx="11"/>
          </p:nvPr>
        </p:nvSpPr>
        <p:spPr>
          <a:ln/>
        </p:spPr>
        <p:txBody>
          <a:bodyPr/>
          <a:lstStyle>
            <a:lvl1pPr>
              <a:defRPr/>
            </a:lvl1pPr>
          </a:lstStyle>
          <a:p>
            <a:pPr>
              <a:defRPr/>
            </a:pPr>
            <a:r>
              <a:rPr lang="fr-FR"/>
              <a:t>5.1P_Stat_fin_tech MH261010.ppt</a:t>
            </a:r>
          </a:p>
        </p:txBody>
      </p:sp>
      <p:sp>
        <p:nvSpPr>
          <p:cNvPr id="5" name="Rectangle 6">
            <a:extLst>
              <a:ext uri="{FF2B5EF4-FFF2-40B4-BE49-F238E27FC236}">
                <a16:creationId xmlns:a16="http://schemas.microsoft.com/office/drawing/2014/main" id="{C15C0F9A-E1D1-4849-8ADA-30C171F16518}"/>
              </a:ext>
            </a:extLst>
          </p:cNvPr>
          <p:cNvSpPr>
            <a:spLocks noGrp="1" noChangeArrowheads="1"/>
          </p:cNvSpPr>
          <p:nvPr>
            <p:ph type="sldNum" sz="quarter" idx="12"/>
          </p:nvPr>
        </p:nvSpPr>
        <p:spPr>
          <a:ln/>
        </p:spPr>
        <p:txBody>
          <a:bodyPr/>
          <a:lstStyle>
            <a:lvl1pPr>
              <a:defRPr/>
            </a:lvl1pPr>
          </a:lstStyle>
          <a:p>
            <a:fld id="{BC07CFBF-5300-4E12-BF19-6724D8C988C5}" type="slidenum">
              <a:rPr lang="fr-FR" altLang="fr-FR"/>
              <a:pPr/>
              <a:t>‹N°›</a:t>
            </a:fld>
            <a:endParaRPr lang="fr-FR" altLang="fr-FR"/>
          </a:p>
        </p:txBody>
      </p:sp>
    </p:spTree>
    <p:extLst>
      <p:ext uri="{BB962C8B-B14F-4D97-AF65-F5344CB8AC3E}">
        <p14:creationId xmlns:p14="http://schemas.microsoft.com/office/powerpoint/2010/main" val="3728829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F7F118D-0F82-422E-9F95-5CB0598E84B2}"/>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5">
            <a:extLst>
              <a:ext uri="{FF2B5EF4-FFF2-40B4-BE49-F238E27FC236}">
                <a16:creationId xmlns:a16="http://schemas.microsoft.com/office/drawing/2014/main" id="{2E59A3A0-834D-4D31-957D-A43165296A40}"/>
              </a:ext>
            </a:extLst>
          </p:cNvPr>
          <p:cNvSpPr>
            <a:spLocks noGrp="1" noChangeArrowheads="1"/>
          </p:cNvSpPr>
          <p:nvPr>
            <p:ph type="ftr" sz="quarter" idx="11"/>
          </p:nvPr>
        </p:nvSpPr>
        <p:spPr>
          <a:ln/>
        </p:spPr>
        <p:txBody>
          <a:bodyPr/>
          <a:lstStyle>
            <a:lvl1pPr>
              <a:defRPr/>
            </a:lvl1pPr>
          </a:lstStyle>
          <a:p>
            <a:pPr>
              <a:defRPr/>
            </a:pPr>
            <a:r>
              <a:rPr lang="fr-FR"/>
              <a:t>5.1P_Stat_fin_tech MH261010.ppt</a:t>
            </a:r>
          </a:p>
        </p:txBody>
      </p:sp>
      <p:sp>
        <p:nvSpPr>
          <p:cNvPr id="4" name="Rectangle 6">
            <a:extLst>
              <a:ext uri="{FF2B5EF4-FFF2-40B4-BE49-F238E27FC236}">
                <a16:creationId xmlns:a16="http://schemas.microsoft.com/office/drawing/2014/main" id="{C15C0F9A-E1D1-4849-8ADA-30C171F16518}"/>
              </a:ext>
            </a:extLst>
          </p:cNvPr>
          <p:cNvSpPr>
            <a:spLocks noGrp="1" noChangeArrowheads="1"/>
          </p:cNvSpPr>
          <p:nvPr>
            <p:ph type="sldNum" sz="quarter" idx="12"/>
          </p:nvPr>
        </p:nvSpPr>
        <p:spPr>
          <a:ln/>
        </p:spPr>
        <p:txBody>
          <a:bodyPr/>
          <a:lstStyle>
            <a:lvl1pPr>
              <a:defRPr/>
            </a:lvl1pPr>
          </a:lstStyle>
          <a:p>
            <a:fld id="{FAE66D90-CD13-4A2D-8A28-1928228F1CA5}" type="slidenum">
              <a:rPr lang="fr-FR" altLang="fr-FR"/>
              <a:pPr/>
              <a:t>‹N°›</a:t>
            </a:fld>
            <a:endParaRPr lang="fr-FR" altLang="fr-FR"/>
          </a:p>
        </p:txBody>
      </p:sp>
    </p:spTree>
    <p:extLst>
      <p:ext uri="{BB962C8B-B14F-4D97-AF65-F5344CB8AC3E}">
        <p14:creationId xmlns:p14="http://schemas.microsoft.com/office/powerpoint/2010/main" val="192737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a:extLst>
              <a:ext uri="{FF2B5EF4-FFF2-40B4-BE49-F238E27FC236}">
                <a16:creationId xmlns:a16="http://schemas.microsoft.com/office/drawing/2014/main" id="{0F7F118D-0F82-422E-9F95-5CB0598E84B2}"/>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2E59A3A0-834D-4D31-957D-A43165296A40}"/>
              </a:ext>
            </a:extLst>
          </p:cNvPr>
          <p:cNvSpPr>
            <a:spLocks noGrp="1" noChangeArrowheads="1"/>
          </p:cNvSpPr>
          <p:nvPr>
            <p:ph type="ftr" sz="quarter" idx="11"/>
          </p:nvPr>
        </p:nvSpPr>
        <p:spPr>
          <a:ln/>
        </p:spPr>
        <p:txBody>
          <a:bodyPr/>
          <a:lstStyle>
            <a:lvl1pPr>
              <a:defRPr/>
            </a:lvl1pPr>
          </a:lstStyle>
          <a:p>
            <a:pPr>
              <a:defRPr/>
            </a:pPr>
            <a:r>
              <a:rPr lang="fr-FR"/>
              <a:t>5.1P_Stat_fin_tech MH261010.ppt</a:t>
            </a:r>
          </a:p>
        </p:txBody>
      </p:sp>
      <p:sp>
        <p:nvSpPr>
          <p:cNvPr id="7" name="Rectangle 6">
            <a:extLst>
              <a:ext uri="{FF2B5EF4-FFF2-40B4-BE49-F238E27FC236}">
                <a16:creationId xmlns:a16="http://schemas.microsoft.com/office/drawing/2014/main" id="{C15C0F9A-E1D1-4849-8ADA-30C171F16518}"/>
              </a:ext>
            </a:extLst>
          </p:cNvPr>
          <p:cNvSpPr>
            <a:spLocks noGrp="1" noChangeArrowheads="1"/>
          </p:cNvSpPr>
          <p:nvPr>
            <p:ph type="sldNum" sz="quarter" idx="12"/>
          </p:nvPr>
        </p:nvSpPr>
        <p:spPr>
          <a:ln/>
        </p:spPr>
        <p:txBody>
          <a:bodyPr/>
          <a:lstStyle>
            <a:lvl1pPr>
              <a:defRPr/>
            </a:lvl1pPr>
          </a:lstStyle>
          <a:p>
            <a:fld id="{E502FB8A-E212-46CB-972D-6C26933912FA}" type="slidenum">
              <a:rPr lang="fr-FR" altLang="fr-FR"/>
              <a:pPr/>
              <a:t>‹N°›</a:t>
            </a:fld>
            <a:endParaRPr lang="fr-FR" altLang="fr-FR"/>
          </a:p>
        </p:txBody>
      </p:sp>
    </p:spTree>
    <p:extLst>
      <p:ext uri="{BB962C8B-B14F-4D97-AF65-F5344CB8AC3E}">
        <p14:creationId xmlns:p14="http://schemas.microsoft.com/office/powerpoint/2010/main" val="795867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a:extLst>
              <a:ext uri="{FF2B5EF4-FFF2-40B4-BE49-F238E27FC236}">
                <a16:creationId xmlns:a16="http://schemas.microsoft.com/office/drawing/2014/main" id="{0F7F118D-0F82-422E-9F95-5CB0598E84B2}"/>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5">
            <a:extLst>
              <a:ext uri="{FF2B5EF4-FFF2-40B4-BE49-F238E27FC236}">
                <a16:creationId xmlns:a16="http://schemas.microsoft.com/office/drawing/2014/main" id="{2E59A3A0-834D-4D31-957D-A43165296A40}"/>
              </a:ext>
            </a:extLst>
          </p:cNvPr>
          <p:cNvSpPr>
            <a:spLocks noGrp="1" noChangeArrowheads="1"/>
          </p:cNvSpPr>
          <p:nvPr>
            <p:ph type="ftr" sz="quarter" idx="11"/>
          </p:nvPr>
        </p:nvSpPr>
        <p:spPr>
          <a:ln/>
        </p:spPr>
        <p:txBody>
          <a:bodyPr/>
          <a:lstStyle>
            <a:lvl1pPr>
              <a:defRPr/>
            </a:lvl1pPr>
          </a:lstStyle>
          <a:p>
            <a:pPr>
              <a:defRPr/>
            </a:pPr>
            <a:r>
              <a:rPr lang="fr-FR"/>
              <a:t>5.1P_Stat_fin_tech MH261010.ppt</a:t>
            </a:r>
          </a:p>
        </p:txBody>
      </p:sp>
      <p:sp>
        <p:nvSpPr>
          <p:cNvPr id="7" name="Rectangle 6">
            <a:extLst>
              <a:ext uri="{FF2B5EF4-FFF2-40B4-BE49-F238E27FC236}">
                <a16:creationId xmlns:a16="http://schemas.microsoft.com/office/drawing/2014/main" id="{C15C0F9A-E1D1-4849-8ADA-30C171F16518}"/>
              </a:ext>
            </a:extLst>
          </p:cNvPr>
          <p:cNvSpPr>
            <a:spLocks noGrp="1" noChangeArrowheads="1"/>
          </p:cNvSpPr>
          <p:nvPr>
            <p:ph type="sldNum" sz="quarter" idx="12"/>
          </p:nvPr>
        </p:nvSpPr>
        <p:spPr>
          <a:ln/>
        </p:spPr>
        <p:txBody>
          <a:bodyPr/>
          <a:lstStyle>
            <a:lvl1pPr>
              <a:defRPr/>
            </a:lvl1pPr>
          </a:lstStyle>
          <a:p>
            <a:fld id="{E90BB080-E885-4514-B034-9E380DFA96A6}" type="slidenum">
              <a:rPr lang="fr-FR" altLang="fr-FR"/>
              <a:pPr/>
              <a:t>‹N°›</a:t>
            </a:fld>
            <a:endParaRPr lang="fr-FR" altLang="fr-FR"/>
          </a:p>
        </p:txBody>
      </p:sp>
    </p:spTree>
    <p:extLst>
      <p:ext uri="{BB962C8B-B14F-4D97-AF65-F5344CB8AC3E}">
        <p14:creationId xmlns:p14="http://schemas.microsoft.com/office/powerpoint/2010/main" val="4179300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360452" name="Rectangle 4">
            <a:extLst>
              <a:ext uri="{FF2B5EF4-FFF2-40B4-BE49-F238E27FC236}">
                <a16:creationId xmlns:a16="http://schemas.microsoft.com/office/drawing/2014/main" id="{0F7F118D-0F82-422E-9F95-5CB0598E84B2}"/>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b="0"/>
            </a:lvl1pPr>
          </a:lstStyle>
          <a:p>
            <a:pPr>
              <a:defRPr/>
            </a:pPr>
            <a:endParaRPr lang="fr-FR"/>
          </a:p>
        </p:txBody>
      </p:sp>
      <p:sp>
        <p:nvSpPr>
          <p:cNvPr id="360453" name="Rectangle 5">
            <a:extLst>
              <a:ext uri="{FF2B5EF4-FFF2-40B4-BE49-F238E27FC236}">
                <a16:creationId xmlns:a16="http://schemas.microsoft.com/office/drawing/2014/main" id="{2E59A3A0-834D-4D31-957D-A43165296A40}"/>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lvl1pPr>
          </a:lstStyle>
          <a:p>
            <a:pPr>
              <a:defRPr/>
            </a:pPr>
            <a:r>
              <a:rPr lang="fr-FR"/>
              <a:t>5.1P_Stat_fin_tech MH261010.ppt</a:t>
            </a:r>
          </a:p>
        </p:txBody>
      </p:sp>
      <p:sp>
        <p:nvSpPr>
          <p:cNvPr id="360454" name="Rectangle 6">
            <a:extLst>
              <a:ext uri="{FF2B5EF4-FFF2-40B4-BE49-F238E27FC236}">
                <a16:creationId xmlns:a16="http://schemas.microsoft.com/office/drawing/2014/main" id="{C15C0F9A-E1D1-4849-8ADA-30C171F16518}"/>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lvl1pPr>
          </a:lstStyle>
          <a:p>
            <a:fld id="{D659A451-A86D-4396-BB0A-C30A6704B767}" type="slidenum">
              <a:rPr lang="fr-FR" altLang="fr-FR"/>
              <a:pPr/>
              <a:t>‹N°›</a:t>
            </a:fld>
            <a:endParaRPr lang="fr-FR" altLang="fr-FR"/>
          </a:p>
        </p:txBody>
      </p:sp>
    </p:spTree>
    <p:custDataLst>
      <p:tags r:id="rId15"/>
    </p:custData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fr-FR"/>
              <a:t>5.1P_Stat_fin_tech MH261010.ppt</a:t>
            </a: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59A451-A86D-4396-BB0A-C30A6704B767}" type="slidenum">
              <a:rPr lang="fr-FR" altLang="fr-FR" smtClean="0"/>
              <a:pPr/>
              <a:t>‹N°›</a:t>
            </a:fld>
            <a:endParaRPr lang="fr-FR" altLang="fr-FR"/>
          </a:p>
        </p:txBody>
      </p:sp>
    </p:spTree>
    <p:extLst>
      <p:ext uri="{BB962C8B-B14F-4D97-AF65-F5344CB8AC3E}">
        <p14:creationId xmlns:p14="http://schemas.microsoft.com/office/powerpoint/2010/main" val="133232182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4.xml"/><Relationship Id="rId1" Type="http://schemas.openxmlformats.org/officeDocument/2006/relationships/tags" Target="../tags/tag4.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0.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0.xml"/><Relationship Id="rId1" Type="http://schemas.openxmlformats.org/officeDocument/2006/relationships/tags" Target="../tags/tag14.xml"/><Relationship Id="rId4" Type="http://schemas.openxmlformats.org/officeDocument/2006/relationships/chart" Target="../charts/char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0.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0.xml"/><Relationship Id="rId1" Type="http://schemas.openxmlformats.org/officeDocument/2006/relationships/tags" Target="../tags/tag16.xml"/><Relationship Id="rId4" Type="http://schemas.openxmlformats.org/officeDocument/2006/relationships/chart" Target="../charts/chart8.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0.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0.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5.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5.xml"/><Relationship Id="rId1" Type="http://schemas.openxmlformats.org/officeDocument/2006/relationships/tags" Target="../tags/tag6.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5.xml"/><Relationship Id="rId1" Type="http://schemas.openxmlformats.org/officeDocument/2006/relationships/tags" Target="../tags/tag7.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0.xml"/><Relationship Id="rId1" Type="http://schemas.openxmlformats.org/officeDocument/2006/relationships/tags" Target="../tags/tag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0.xml"/><Relationship Id="rId1" Type="http://schemas.openxmlformats.org/officeDocument/2006/relationships/tags" Target="../tags/tag9.xml"/><Relationship Id="rId4"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0.xml"/><Relationship Id="rId1" Type="http://schemas.openxmlformats.org/officeDocument/2006/relationships/tags" Target="../tags/tag10.xml"/><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0.xml"/><Relationship Id="rId1" Type="http://schemas.openxmlformats.org/officeDocument/2006/relationships/tags" Target="../tags/tag11.xml"/><Relationship Id="rId4" Type="http://schemas.openxmlformats.org/officeDocument/2006/relationships/chart" Target="../charts/chart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0.xml"/><Relationship Id="rId1" Type="http://schemas.openxmlformats.org/officeDocument/2006/relationships/tags" Target="../tags/tag12.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u numéro de diapositive 3"/>
          <p:cNvSpPr>
            <a:spLocks noGrp="1"/>
          </p:cNvSpPr>
          <p:nvPr>
            <p:ph type="sldNum" sz="quarter" idx="12"/>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CA5EDACB-2599-4E47-9B4B-D62030413E89}" type="slidenum">
              <a:rPr lang="fr-FR" altLang="fr-FR" sz="1000" b="0"/>
              <a:pPr/>
              <a:t>1</a:t>
            </a:fld>
            <a:endParaRPr lang="fr-FR" altLang="fr-FR" sz="1000" b="0"/>
          </a:p>
        </p:txBody>
      </p:sp>
      <p:sp>
        <p:nvSpPr>
          <p:cNvPr id="4099" name="WordArt 2"/>
          <p:cNvSpPr>
            <a:spLocks noChangeArrowheads="1" noChangeShapeType="1" noTextEdit="1"/>
          </p:cNvSpPr>
          <p:nvPr/>
        </p:nvSpPr>
        <p:spPr bwMode="auto">
          <a:xfrm>
            <a:off x="323850" y="2347913"/>
            <a:ext cx="8496300" cy="1368425"/>
          </a:xfrm>
          <a:prstGeom prst="rect">
            <a:avLst/>
          </a:prstGeom>
        </p:spPr>
        <p:txBody>
          <a:bodyPr wrap="none" fromWordArt="1">
            <a:prstTxWarp prst="textPlain">
              <a:avLst>
                <a:gd name="adj" fmla="val 49981"/>
              </a:avLst>
            </a:prstTxWarp>
          </a:bodyPr>
          <a:lstStyle/>
          <a:p>
            <a:pPr algn="ctr"/>
            <a:r>
              <a:rPr lang="fr-FR" sz="4400" kern="10" spc="2200" dirty="0">
                <a:ln w="25400" cap="sq">
                  <a:solidFill>
                    <a:schemeClr val="bg2"/>
                  </a:solidFill>
                  <a:round/>
                  <a:headEnd/>
                  <a:tailEnd/>
                </a:ln>
                <a:solidFill>
                  <a:srgbClr val="FF9933"/>
                </a:solidFill>
                <a:effectLst>
                  <a:outerShdw dist="35921" dir="2700000" algn="ctr" rotWithShape="0">
                    <a:srgbClr val="C0C0C0"/>
                  </a:outerShdw>
                </a:effectLst>
                <a:latin typeface="Franklin Gothic Heavy"/>
              </a:rPr>
              <a:t>STATISTIQUES 2018</a:t>
            </a:r>
          </a:p>
        </p:txBody>
      </p:sp>
      <p:sp>
        <p:nvSpPr>
          <p:cNvPr id="254980" name="Text Box 4">
            <a:extLst>
              <a:ext uri="{FF2B5EF4-FFF2-40B4-BE49-F238E27FC236}">
                <a16:creationId xmlns:a16="http://schemas.microsoft.com/office/drawing/2014/main" id="{D18945F5-636E-4C5D-A2EF-89256F4D21FE}"/>
              </a:ext>
            </a:extLst>
          </p:cNvPr>
          <p:cNvSpPr txBox="1">
            <a:spLocks noChangeArrowheads="1"/>
          </p:cNvSpPr>
          <p:nvPr/>
        </p:nvSpPr>
        <p:spPr bwMode="auto">
          <a:xfrm>
            <a:off x="1425575" y="1187450"/>
            <a:ext cx="6416675"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defRPr/>
            </a:pPr>
            <a:r>
              <a:rPr lang="fr-FR" sz="3200" dirty="0">
                <a:solidFill>
                  <a:srgbClr val="FF3300"/>
                </a:solidFill>
                <a:effectLst>
                  <a:outerShdw blurRad="38100" dist="38100" dir="2700000" algn="tl">
                    <a:srgbClr val="C0C0C0"/>
                  </a:outerShdw>
                </a:effectLst>
              </a:rPr>
              <a:t>Sinistralité départementale du Jura</a:t>
            </a:r>
          </a:p>
        </p:txBody>
      </p:sp>
      <p:sp>
        <p:nvSpPr>
          <p:cNvPr id="8" name="WordArt 2">
            <a:extLst>
              <a:ext uri="{FF2B5EF4-FFF2-40B4-BE49-F238E27FC236}">
                <a16:creationId xmlns:a16="http://schemas.microsoft.com/office/drawing/2014/main" id="{C972EDAB-4F6B-455F-8B0F-6AD5AA2500C5}"/>
              </a:ext>
            </a:extLst>
          </p:cNvPr>
          <p:cNvSpPr>
            <a:spLocks noChangeArrowheads="1" noChangeShapeType="1" noTextEdit="1"/>
          </p:cNvSpPr>
          <p:nvPr/>
        </p:nvSpPr>
        <p:spPr bwMode="auto">
          <a:xfrm>
            <a:off x="125206" y="4725144"/>
            <a:ext cx="8892000" cy="1151781"/>
          </a:xfrm>
          <a:prstGeom prst="rect">
            <a:avLst/>
          </a:prstGeom>
          <a:noFill/>
          <a:ln>
            <a:noFill/>
          </a:ln>
          <a:effectLst>
            <a:softEdge rad="12700"/>
          </a:effectLst>
        </p:spPr>
        <p:txBody>
          <a:bodyPr wrap="none" fromWordArt="1"/>
          <a:lstStyle/>
          <a:p>
            <a:pPr marL="571500" indent="-571500">
              <a:buFontTx/>
              <a:buChar char="-"/>
              <a:defRPr/>
            </a:pPr>
            <a:r>
              <a:rPr lang="fr-FR" sz="2400" b="0" i="1" kern="10" dirty="0">
                <a:solidFill>
                  <a:srgbClr val="0070C0"/>
                </a:solidFill>
                <a:latin typeface="Arial" panose="020B0604020202020204" pitchFamily="34" charset="0"/>
                <a:cs typeface="Arial" panose="020B0604020202020204" pitchFamily="34" charset="0"/>
              </a:rPr>
              <a:t>Accidents </a:t>
            </a:r>
            <a:r>
              <a:rPr lang="fr-FR" sz="2400" b="0" i="1" kern="10">
                <a:solidFill>
                  <a:srgbClr val="0070C0"/>
                </a:solidFill>
                <a:latin typeface="Arial" panose="020B0604020202020204" pitchFamily="34" charset="0"/>
                <a:cs typeface="Arial" panose="020B0604020202020204" pitchFamily="34" charset="0"/>
              </a:rPr>
              <a:t>du Travail</a:t>
            </a:r>
            <a:endParaRPr lang="fr-FR" sz="2400" b="0" i="1" kern="10" dirty="0">
              <a:solidFill>
                <a:srgbClr val="0070C0"/>
              </a:solidFill>
              <a:latin typeface="Arial" panose="020B0604020202020204" pitchFamily="34" charset="0"/>
              <a:cs typeface="Arial" panose="020B0604020202020204" pitchFamily="34" charset="0"/>
            </a:endParaRPr>
          </a:p>
          <a:p>
            <a:pPr marL="571500" indent="-571500">
              <a:buFontTx/>
              <a:buChar char="-"/>
              <a:defRPr/>
            </a:pPr>
            <a:r>
              <a:rPr lang="fr-FR" sz="2400" b="0" i="1" kern="10" dirty="0">
                <a:solidFill>
                  <a:srgbClr val="0070C0"/>
                </a:solidFill>
                <a:latin typeface="Arial" panose="020B0604020202020204" pitchFamily="34" charset="0"/>
                <a:cs typeface="Arial" panose="020B0604020202020204" pitchFamily="34" charset="0"/>
              </a:rPr>
              <a:t>Maladies Professionnelles</a:t>
            </a:r>
          </a:p>
        </p:txBody>
      </p:sp>
      <p:grpSp>
        <p:nvGrpSpPr>
          <p:cNvPr id="4104" name="Group 54"/>
          <p:cNvGrpSpPr>
            <a:grpSpLocks/>
          </p:cNvGrpSpPr>
          <p:nvPr/>
        </p:nvGrpSpPr>
        <p:grpSpPr bwMode="auto">
          <a:xfrm>
            <a:off x="0" y="620713"/>
            <a:ext cx="9109075" cy="228600"/>
            <a:chOff x="0" y="624"/>
            <a:chExt cx="5520" cy="144"/>
          </a:xfrm>
        </p:grpSpPr>
        <p:grpSp>
          <p:nvGrpSpPr>
            <p:cNvPr id="4106" name="Group 32"/>
            <p:cNvGrpSpPr>
              <a:grpSpLocks/>
            </p:cNvGrpSpPr>
            <p:nvPr/>
          </p:nvGrpSpPr>
          <p:grpSpPr bwMode="auto">
            <a:xfrm>
              <a:off x="5398" y="624"/>
              <a:ext cx="122" cy="144"/>
              <a:chOff x="5807" y="909"/>
              <a:chExt cx="131" cy="181"/>
            </a:xfrm>
          </p:grpSpPr>
          <p:sp>
            <p:nvSpPr>
              <p:cNvPr id="4121"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4122"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4107" name="Group 35"/>
            <p:cNvGrpSpPr>
              <a:grpSpLocks/>
            </p:cNvGrpSpPr>
            <p:nvPr/>
          </p:nvGrpSpPr>
          <p:grpSpPr bwMode="auto">
            <a:xfrm>
              <a:off x="5073" y="624"/>
              <a:ext cx="268" cy="144"/>
              <a:chOff x="5458" y="909"/>
              <a:chExt cx="288" cy="181"/>
            </a:xfrm>
          </p:grpSpPr>
          <p:sp>
            <p:nvSpPr>
              <p:cNvPr id="4119"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4120"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4108" name="Group 38"/>
            <p:cNvGrpSpPr>
              <a:grpSpLocks/>
            </p:cNvGrpSpPr>
            <p:nvPr/>
          </p:nvGrpSpPr>
          <p:grpSpPr bwMode="auto">
            <a:xfrm>
              <a:off x="4623" y="624"/>
              <a:ext cx="397" cy="144"/>
              <a:chOff x="4974" y="909"/>
              <a:chExt cx="427" cy="181"/>
            </a:xfrm>
          </p:grpSpPr>
          <p:sp>
            <p:nvSpPr>
              <p:cNvPr id="4117"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4118"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4109" name="Group 41"/>
            <p:cNvGrpSpPr>
              <a:grpSpLocks/>
            </p:cNvGrpSpPr>
            <p:nvPr/>
          </p:nvGrpSpPr>
          <p:grpSpPr bwMode="auto">
            <a:xfrm>
              <a:off x="3331" y="624"/>
              <a:ext cx="1239" cy="144"/>
              <a:chOff x="3585" y="909"/>
              <a:chExt cx="1332" cy="181"/>
            </a:xfrm>
          </p:grpSpPr>
          <p:sp>
            <p:nvSpPr>
              <p:cNvPr id="4113"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4114"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4115"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4116"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4110" name="Group 46"/>
            <p:cNvGrpSpPr>
              <a:grpSpLocks/>
            </p:cNvGrpSpPr>
            <p:nvPr/>
          </p:nvGrpSpPr>
          <p:grpSpPr bwMode="auto">
            <a:xfrm>
              <a:off x="0" y="624"/>
              <a:ext cx="3282" cy="144"/>
              <a:chOff x="4" y="909"/>
              <a:chExt cx="3528" cy="181"/>
            </a:xfrm>
          </p:grpSpPr>
          <p:sp>
            <p:nvSpPr>
              <p:cNvPr id="4111"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4112"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pic>
        <p:nvPicPr>
          <p:cNvPr id="4105" name="Imag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70663" y="5670550"/>
            <a:ext cx="2573337"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ce réservé du numéro de diapositive 1"/>
          <p:cNvSpPr>
            <a:spLocks noGrp="1"/>
          </p:cNvSpPr>
          <p:nvPr>
            <p:ph type="sldNum" sz="quarter" idx="12"/>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D5C49E66-BDF9-4E32-8E7A-038A255EC226}" type="slidenum">
              <a:rPr lang="fr-FR" altLang="fr-FR" sz="1000" b="0"/>
              <a:pPr/>
              <a:t>10</a:t>
            </a:fld>
            <a:endParaRPr lang="fr-FR" altLang="fr-FR" sz="1000" b="0"/>
          </a:p>
        </p:txBody>
      </p:sp>
      <p:sp>
        <p:nvSpPr>
          <p:cNvPr id="326658" name="Rectangle 2">
            <a:extLst>
              <a:ext uri="{FF2B5EF4-FFF2-40B4-BE49-F238E27FC236}">
                <a16:creationId xmlns:a16="http://schemas.microsoft.com/office/drawing/2014/main" id="{BDD7ABAD-9EF7-4DE4-976D-FBBC4FC556D2}"/>
              </a:ext>
            </a:extLst>
          </p:cNvPr>
          <p:cNvSpPr>
            <a:spLocks noChangeArrowheads="1"/>
          </p:cNvSpPr>
          <p:nvPr/>
        </p:nvSpPr>
        <p:spPr bwMode="auto">
          <a:xfrm>
            <a:off x="76200" y="1341438"/>
            <a:ext cx="8991600" cy="413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342900" indent="-342900" algn="ctr">
              <a:spcBef>
                <a:spcPct val="20000"/>
              </a:spcBef>
              <a:defRPr/>
            </a:pPr>
            <a:r>
              <a:rPr lang="fr-FR" sz="6000" b="0" i="1" dirty="0">
                <a:solidFill>
                  <a:srgbClr val="676767"/>
                </a:solidFill>
                <a:effectLst>
                  <a:outerShdw blurRad="38100" dist="38100" dir="2700000" algn="tl">
                    <a:srgbClr val="C0C0C0"/>
                  </a:outerShdw>
                </a:effectLst>
              </a:rPr>
              <a:t>Circonstances des </a:t>
            </a:r>
          </a:p>
          <a:p>
            <a:pPr marL="342900" indent="-342900" algn="ctr">
              <a:spcBef>
                <a:spcPct val="20000"/>
              </a:spcBef>
              <a:defRPr/>
            </a:pPr>
            <a:r>
              <a:rPr lang="fr-FR" sz="6000" b="0" i="1" dirty="0">
                <a:solidFill>
                  <a:srgbClr val="676767"/>
                </a:solidFill>
                <a:effectLst>
                  <a:outerShdw blurRad="38100" dist="38100" dir="2700000" algn="tl">
                    <a:srgbClr val="C0C0C0"/>
                  </a:outerShdw>
                </a:effectLst>
              </a:rPr>
              <a:t>accidents du travail</a:t>
            </a:r>
          </a:p>
        </p:txBody>
      </p:sp>
      <p:grpSp>
        <p:nvGrpSpPr>
          <p:cNvPr id="16388" name="Group 54"/>
          <p:cNvGrpSpPr>
            <a:grpSpLocks/>
          </p:cNvGrpSpPr>
          <p:nvPr/>
        </p:nvGrpSpPr>
        <p:grpSpPr bwMode="auto">
          <a:xfrm>
            <a:off x="0" y="620713"/>
            <a:ext cx="9109075" cy="228600"/>
            <a:chOff x="0" y="624"/>
            <a:chExt cx="5520" cy="144"/>
          </a:xfrm>
        </p:grpSpPr>
        <p:grpSp>
          <p:nvGrpSpPr>
            <p:cNvPr id="16390" name="Group 32"/>
            <p:cNvGrpSpPr>
              <a:grpSpLocks/>
            </p:cNvGrpSpPr>
            <p:nvPr/>
          </p:nvGrpSpPr>
          <p:grpSpPr bwMode="auto">
            <a:xfrm>
              <a:off x="5398" y="624"/>
              <a:ext cx="122" cy="144"/>
              <a:chOff x="5807" y="909"/>
              <a:chExt cx="131" cy="181"/>
            </a:xfrm>
          </p:grpSpPr>
          <p:sp>
            <p:nvSpPr>
              <p:cNvPr id="16405"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6406"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6391" name="Group 35"/>
            <p:cNvGrpSpPr>
              <a:grpSpLocks/>
            </p:cNvGrpSpPr>
            <p:nvPr/>
          </p:nvGrpSpPr>
          <p:grpSpPr bwMode="auto">
            <a:xfrm>
              <a:off x="5073" y="624"/>
              <a:ext cx="268" cy="144"/>
              <a:chOff x="5458" y="909"/>
              <a:chExt cx="288" cy="181"/>
            </a:xfrm>
          </p:grpSpPr>
          <p:sp>
            <p:nvSpPr>
              <p:cNvPr id="16403"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6404"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6392" name="Group 38"/>
            <p:cNvGrpSpPr>
              <a:grpSpLocks/>
            </p:cNvGrpSpPr>
            <p:nvPr/>
          </p:nvGrpSpPr>
          <p:grpSpPr bwMode="auto">
            <a:xfrm>
              <a:off x="4623" y="624"/>
              <a:ext cx="397" cy="144"/>
              <a:chOff x="4974" y="909"/>
              <a:chExt cx="427" cy="181"/>
            </a:xfrm>
          </p:grpSpPr>
          <p:sp>
            <p:nvSpPr>
              <p:cNvPr id="16401"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6402"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6393" name="Group 41"/>
            <p:cNvGrpSpPr>
              <a:grpSpLocks/>
            </p:cNvGrpSpPr>
            <p:nvPr/>
          </p:nvGrpSpPr>
          <p:grpSpPr bwMode="auto">
            <a:xfrm>
              <a:off x="3331" y="624"/>
              <a:ext cx="1239" cy="144"/>
              <a:chOff x="3585" y="909"/>
              <a:chExt cx="1332" cy="181"/>
            </a:xfrm>
          </p:grpSpPr>
          <p:sp>
            <p:nvSpPr>
              <p:cNvPr id="16397"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6398"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6399"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6400"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6394" name="Group 46"/>
            <p:cNvGrpSpPr>
              <a:grpSpLocks/>
            </p:cNvGrpSpPr>
            <p:nvPr/>
          </p:nvGrpSpPr>
          <p:grpSpPr bwMode="auto">
            <a:xfrm>
              <a:off x="0" y="624"/>
              <a:ext cx="3282" cy="144"/>
              <a:chOff x="4" y="909"/>
              <a:chExt cx="3528" cy="181"/>
            </a:xfrm>
          </p:grpSpPr>
          <p:sp>
            <p:nvSpPr>
              <p:cNvPr id="16395"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6396"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23" name="Text Box 4">
            <a:extLst>
              <a:ext uri="{FF2B5EF4-FFF2-40B4-BE49-F238E27FC236}">
                <a16:creationId xmlns:a16="http://schemas.microsoft.com/office/drawing/2014/main" id="{6629CDFC-A8E0-4978-B51D-9543537BC6FB}"/>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54"/>
          <p:cNvGrpSpPr>
            <a:grpSpLocks/>
          </p:cNvGrpSpPr>
          <p:nvPr/>
        </p:nvGrpSpPr>
        <p:grpSpPr bwMode="auto">
          <a:xfrm>
            <a:off x="0" y="620713"/>
            <a:ext cx="9109075" cy="228600"/>
            <a:chOff x="0" y="624"/>
            <a:chExt cx="5520" cy="144"/>
          </a:xfrm>
        </p:grpSpPr>
        <p:grpSp>
          <p:nvGrpSpPr>
            <p:cNvPr id="18439" name="Group 32"/>
            <p:cNvGrpSpPr>
              <a:grpSpLocks/>
            </p:cNvGrpSpPr>
            <p:nvPr/>
          </p:nvGrpSpPr>
          <p:grpSpPr bwMode="auto">
            <a:xfrm>
              <a:off x="5398" y="624"/>
              <a:ext cx="122" cy="144"/>
              <a:chOff x="5807" y="909"/>
              <a:chExt cx="131" cy="181"/>
            </a:xfrm>
          </p:grpSpPr>
          <p:sp>
            <p:nvSpPr>
              <p:cNvPr id="18454"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8455"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8440" name="Group 35"/>
            <p:cNvGrpSpPr>
              <a:grpSpLocks/>
            </p:cNvGrpSpPr>
            <p:nvPr/>
          </p:nvGrpSpPr>
          <p:grpSpPr bwMode="auto">
            <a:xfrm>
              <a:off x="5073" y="624"/>
              <a:ext cx="268" cy="144"/>
              <a:chOff x="5458" y="909"/>
              <a:chExt cx="288" cy="181"/>
            </a:xfrm>
          </p:grpSpPr>
          <p:sp>
            <p:nvSpPr>
              <p:cNvPr id="18452"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8453"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8441" name="Group 38"/>
            <p:cNvGrpSpPr>
              <a:grpSpLocks/>
            </p:cNvGrpSpPr>
            <p:nvPr/>
          </p:nvGrpSpPr>
          <p:grpSpPr bwMode="auto">
            <a:xfrm>
              <a:off x="4623" y="624"/>
              <a:ext cx="397" cy="144"/>
              <a:chOff x="4974" y="909"/>
              <a:chExt cx="427" cy="181"/>
            </a:xfrm>
          </p:grpSpPr>
          <p:sp>
            <p:nvSpPr>
              <p:cNvPr id="18450"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8451"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8442" name="Group 41"/>
            <p:cNvGrpSpPr>
              <a:grpSpLocks/>
            </p:cNvGrpSpPr>
            <p:nvPr/>
          </p:nvGrpSpPr>
          <p:grpSpPr bwMode="auto">
            <a:xfrm>
              <a:off x="3331" y="624"/>
              <a:ext cx="1239" cy="144"/>
              <a:chOff x="3585" y="909"/>
              <a:chExt cx="1332" cy="181"/>
            </a:xfrm>
          </p:grpSpPr>
          <p:sp>
            <p:nvSpPr>
              <p:cNvPr id="18446"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8447"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8448"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8449"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8443" name="Group 46"/>
            <p:cNvGrpSpPr>
              <a:grpSpLocks/>
            </p:cNvGrpSpPr>
            <p:nvPr/>
          </p:nvGrpSpPr>
          <p:grpSpPr bwMode="auto">
            <a:xfrm>
              <a:off x="0" y="624"/>
              <a:ext cx="3282" cy="144"/>
              <a:chOff x="4" y="909"/>
              <a:chExt cx="3528" cy="181"/>
            </a:xfrm>
          </p:grpSpPr>
          <p:sp>
            <p:nvSpPr>
              <p:cNvPr id="18444"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8445"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18435" name="Espace réservé du numéro de diapositive 1"/>
          <p:cNvSpPr>
            <a:spLocks noGrp="1"/>
          </p:cNvSpPr>
          <p:nvPr>
            <p:ph type="sldNum" sz="quarter" idx="12"/>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13B17F37-6F8B-4DF9-A3C1-3D4F908582D3}" type="slidenum">
              <a:rPr lang="fr-FR" altLang="fr-FR" sz="1000" b="0"/>
              <a:pPr/>
              <a:t>11</a:t>
            </a:fld>
            <a:endParaRPr lang="fr-FR" altLang="fr-FR" sz="1000" b="0"/>
          </a:p>
        </p:txBody>
      </p:sp>
      <p:sp>
        <p:nvSpPr>
          <p:cNvPr id="18436" name="Rectangle 2"/>
          <p:cNvSpPr>
            <a:spLocks noChangeArrowheads="1"/>
          </p:cNvSpPr>
          <p:nvPr/>
        </p:nvSpPr>
        <p:spPr bwMode="auto">
          <a:xfrm>
            <a:off x="0" y="836613"/>
            <a:ext cx="9144000" cy="720725"/>
          </a:xfrm>
          <a:prstGeom prst="rect">
            <a:avLst/>
          </a:prstGeom>
          <a:solidFill>
            <a:srgbClr val="86A8FE"/>
          </a:solidFill>
          <a:ln w="12700">
            <a:solidFill>
              <a:srgbClr val="808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FR" altLang="fr-FR" sz="1800" dirty="0"/>
              <a:t>REPARTITION DES ORIGINES DES ACCIDENTS DU TRAVAIL EN %</a:t>
            </a:r>
          </a:p>
        </p:txBody>
      </p:sp>
      <p:sp>
        <p:nvSpPr>
          <p:cNvPr id="24" name="Text Box 4">
            <a:extLst>
              <a:ext uri="{FF2B5EF4-FFF2-40B4-BE49-F238E27FC236}">
                <a16:creationId xmlns:a16="http://schemas.microsoft.com/office/drawing/2014/main" id="{DE64BDB4-CCC1-4014-97CB-BC43BF3FEA3C}"/>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graphicFrame>
        <p:nvGraphicFramePr>
          <p:cNvPr id="25" name="Graphique 24"/>
          <p:cNvGraphicFramePr>
            <a:graphicFrameLocks/>
          </p:cNvGraphicFramePr>
          <p:nvPr>
            <p:extLst>
              <p:ext uri="{D42A27DB-BD31-4B8C-83A1-F6EECF244321}">
                <p14:modId xmlns:p14="http://schemas.microsoft.com/office/powerpoint/2010/main" val="3730025040"/>
              </p:ext>
            </p:extLst>
          </p:nvPr>
        </p:nvGraphicFramePr>
        <p:xfrm>
          <a:off x="179512" y="1700808"/>
          <a:ext cx="8820026" cy="5040560"/>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u numéro de diapositive 1"/>
          <p:cNvSpPr>
            <a:spLocks noGrp="1"/>
          </p:cNvSpPr>
          <p:nvPr>
            <p:ph type="sldNum" sz="quarter" idx="12"/>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D12460F0-9746-4E63-B4C4-88E042A601AA}" type="slidenum">
              <a:rPr lang="fr-FR" altLang="fr-FR" sz="1000" b="0"/>
              <a:pPr/>
              <a:t>12</a:t>
            </a:fld>
            <a:endParaRPr lang="fr-FR" altLang="fr-FR" sz="1000" b="0"/>
          </a:p>
        </p:txBody>
      </p:sp>
      <p:sp>
        <p:nvSpPr>
          <p:cNvPr id="340994" name="Rectangle 2">
            <a:extLst>
              <a:ext uri="{FF2B5EF4-FFF2-40B4-BE49-F238E27FC236}">
                <a16:creationId xmlns:a16="http://schemas.microsoft.com/office/drawing/2014/main" id="{A4A8051F-FF5C-4EA4-8DB1-DDC1DCB9C911}"/>
              </a:ext>
            </a:extLst>
          </p:cNvPr>
          <p:cNvSpPr>
            <a:spLocks noChangeArrowheads="1"/>
          </p:cNvSpPr>
          <p:nvPr/>
        </p:nvSpPr>
        <p:spPr bwMode="auto">
          <a:xfrm>
            <a:off x="76200" y="1816100"/>
            <a:ext cx="8991600" cy="290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342900" indent="-342900" algn="ctr">
              <a:spcBef>
                <a:spcPct val="20000"/>
              </a:spcBef>
              <a:defRPr/>
            </a:pPr>
            <a:r>
              <a:rPr lang="fr-FR" sz="6000" b="0" i="1" dirty="0">
                <a:solidFill>
                  <a:srgbClr val="676767"/>
                </a:solidFill>
                <a:effectLst>
                  <a:outerShdw blurRad="38100" dist="38100" dir="2700000" algn="tl">
                    <a:srgbClr val="C0C0C0"/>
                  </a:outerShdw>
                </a:effectLst>
              </a:rPr>
              <a:t>Maladies </a:t>
            </a:r>
          </a:p>
          <a:p>
            <a:pPr marL="342900" indent="-342900" algn="ctr">
              <a:spcBef>
                <a:spcPct val="20000"/>
              </a:spcBef>
              <a:defRPr/>
            </a:pPr>
            <a:r>
              <a:rPr lang="fr-FR" sz="6000" b="0" i="1" dirty="0">
                <a:solidFill>
                  <a:srgbClr val="676767"/>
                </a:solidFill>
                <a:effectLst>
                  <a:outerShdw blurRad="38100" dist="38100" dir="2700000" algn="tl">
                    <a:srgbClr val="C0C0C0"/>
                  </a:outerShdw>
                </a:effectLst>
              </a:rPr>
              <a:t>Professionnelles</a:t>
            </a:r>
          </a:p>
        </p:txBody>
      </p:sp>
      <p:grpSp>
        <p:nvGrpSpPr>
          <p:cNvPr id="31748" name="Group 54"/>
          <p:cNvGrpSpPr>
            <a:grpSpLocks/>
          </p:cNvGrpSpPr>
          <p:nvPr/>
        </p:nvGrpSpPr>
        <p:grpSpPr bwMode="auto">
          <a:xfrm>
            <a:off x="0" y="620713"/>
            <a:ext cx="9109075" cy="228600"/>
            <a:chOff x="0" y="624"/>
            <a:chExt cx="5520" cy="144"/>
          </a:xfrm>
        </p:grpSpPr>
        <p:grpSp>
          <p:nvGrpSpPr>
            <p:cNvPr id="31750" name="Group 32"/>
            <p:cNvGrpSpPr>
              <a:grpSpLocks/>
            </p:cNvGrpSpPr>
            <p:nvPr/>
          </p:nvGrpSpPr>
          <p:grpSpPr bwMode="auto">
            <a:xfrm>
              <a:off x="5398" y="624"/>
              <a:ext cx="122" cy="144"/>
              <a:chOff x="5807" y="909"/>
              <a:chExt cx="131" cy="181"/>
            </a:xfrm>
          </p:grpSpPr>
          <p:sp>
            <p:nvSpPr>
              <p:cNvPr id="31765"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1766"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1751" name="Group 35"/>
            <p:cNvGrpSpPr>
              <a:grpSpLocks/>
            </p:cNvGrpSpPr>
            <p:nvPr/>
          </p:nvGrpSpPr>
          <p:grpSpPr bwMode="auto">
            <a:xfrm>
              <a:off x="5073" y="624"/>
              <a:ext cx="268" cy="144"/>
              <a:chOff x="5458" y="909"/>
              <a:chExt cx="288" cy="181"/>
            </a:xfrm>
          </p:grpSpPr>
          <p:sp>
            <p:nvSpPr>
              <p:cNvPr id="31763"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1764"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1752" name="Group 38"/>
            <p:cNvGrpSpPr>
              <a:grpSpLocks/>
            </p:cNvGrpSpPr>
            <p:nvPr/>
          </p:nvGrpSpPr>
          <p:grpSpPr bwMode="auto">
            <a:xfrm>
              <a:off x="4623" y="624"/>
              <a:ext cx="397" cy="144"/>
              <a:chOff x="4974" y="909"/>
              <a:chExt cx="427" cy="181"/>
            </a:xfrm>
          </p:grpSpPr>
          <p:sp>
            <p:nvSpPr>
              <p:cNvPr id="31761"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1762"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1753" name="Group 41"/>
            <p:cNvGrpSpPr>
              <a:grpSpLocks/>
            </p:cNvGrpSpPr>
            <p:nvPr/>
          </p:nvGrpSpPr>
          <p:grpSpPr bwMode="auto">
            <a:xfrm>
              <a:off x="3331" y="624"/>
              <a:ext cx="1239" cy="144"/>
              <a:chOff x="3585" y="909"/>
              <a:chExt cx="1332" cy="181"/>
            </a:xfrm>
          </p:grpSpPr>
          <p:sp>
            <p:nvSpPr>
              <p:cNvPr id="31757"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1758"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1759"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1760"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1754" name="Group 46"/>
            <p:cNvGrpSpPr>
              <a:grpSpLocks/>
            </p:cNvGrpSpPr>
            <p:nvPr/>
          </p:nvGrpSpPr>
          <p:grpSpPr bwMode="auto">
            <a:xfrm>
              <a:off x="0" y="624"/>
              <a:ext cx="3282" cy="144"/>
              <a:chOff x="4" y="909"/>
              <a:chExt cx="3528" cy="181"/>
            </a:xfrm>
          </p:grpSpPr>
          <p:sp>
            <p:nvSpPr>
              <p:cNvPr id="31755"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1756"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23" name="Text Box 4">
            <a:extLst>
              <a:ext uri="{FF2B5EF4-FFF2-40B4-BE49-F238E27FC236}">
                <a16:creationId xmlns:a16="http://schemas.microsoft.com/office/drawing/2014/main" id="{0B503122-8239-48E8-990E-5C24AE1A6CC6}"/>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54"/>
          <p:cNvGrpSpPr>
            <a:grpSpLocks/>
          </p:cNvGrpSpPr>
          <p:nvPr/>
        </p:nvGrpSpPr>
        <p:grpSpPr bwMode="auto">
          <a:xfrm>
            <a:off x="0" y="620713"/>
            <a:ext cx="9109075" cy="228600"/>
            <a:chOff x="0" y="624"/>
            <a:chExt cx="5520" cy="144"/>
          </a:xfrm>
        </p:grpSpPr>
        <p:grpSp>
          <p:nvGrpSpPr>
            <p:cNvPr id="33799" name="Group 32"/>
            <p:cNvGrpSpPr>
              <a:grpSpLocks/>
            </p:cNvGrpSpPr>
            <p:nvPr/>
          </p:nvGrpSpPr>
          <p:grpSpPr bwMode="auto">
            <a:xfrm>
              <a:off x="5398" y="624"/>
              <a:ext cx="122" cy="144"/>
              <a:chOff x="5807" y="909"/>
              <a:chExt cx="131" cy="181"/>
            </a:xfrm>
          </p:grpSpPr>
          <p:sp>
            <p:nvSpPr>
              <p:cNvPr id="33814"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15"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3800" name="Group 35"/>
            <p:cNvGrpSpPr>
              <a:grpSpLocks/>
            </p:cNvGrpSpPr>
            <p:nvPr/>
          </p:nvGrpSpPr>
          <p:grpSpPr bwMode="auto">
            <a:xfrm>
              <a:off x="5073" y="624"/>
              <a:ext cx="268" cy="144"/>
              <a:chOff x="5458" y="909"/>
              <a:chExt cx="288" cy="181"/>
            </a:xfrm>
          </p:grpSpPr>
          <p:sp>
            <p:nvSpPr>
              <p:cNvPr id="33812"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13"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3801" name="Group 38"/>
            <p:cNvGrpSpPr>
              <a:grpSpLocks/>
            </p:cNvGrpSpPr>
            <p:nvPr/>
          </p:nvGrpSpPr>
          <p:grpSpPr bwMode="auto">
            <a:xfrm>
              <a:off x="4623" y="624"/>
              <a:ext cx="397" cy="144"/>
              <a:chOff x="4974" y="909"/>
              <a:chExt cx="427" cy="181"/>
            </a:xfrm>
          </p:grpSpPr>
          <p:sp>
            <p:nvSpPr>
              <p:cNvPr id="33810"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11"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3802" name="Group 41"/>
            <p:cNvGrpSpPr>
              <a:grpSpLocks/>
            </p:cNvGrpSpPr>
            <p:nvPr/>
          </p:nvGrpSpPr>
          <p:grpSpPr bwMode="auto">
            <a:xfrm>
              <a:off x="3331" y="624"/>
              <a:ext cx="1239" cy="144"/>
              <a:chOff x="3585" y="909"/>
              <a:chExt cx="1332" cy="181"/>
            </a:xfrm>
          </p:grpSpPr>
          <p:sp>
            <p:nvSpPr>
              <p:cNvPr id="33806"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07"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08"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09"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3803" name="Group 46"/>
            <p:cNvGrpSpPr>
              <a:grpSpLocks/>
            </p:cNvGrpSpPr>
            <p:nvPr/>
          </p:nvGrpSpPr>
          <p:grpSpPr bwMode="auto">
            <a:xfrm>
              <a:off x="0" y="624"/>
              <a:ext cx="3282" cy="144"/>
              <a:chOff x="4" y="909"/>
              <a:chExt cx="3528" cy="181"/>
            </a:xfrm>
          </p:grpSpPr>
          <p:sp>
            <p:nvSpPr>
              <p:cNvPr id="33804"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05"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33795" name="Espace réservé du numéro de diapositive 1"/>
          <p:cNvSpPr>
            <a:spLocks noGrp="1"/>
          </p:cNvSpPr>
          <p:nvPr>
            <p:ph type="sldNum" sz="quarter" idx="12"/>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338AB8BC-20D5-463E-8B89-C0CD82C8A3A4}" type="slidenum">
              <a:rPr lang="fr-FR" altLang="fr-FR" sz="1000" b="0"/>
              <a:pPr/>
              <a:t>13</a:t>
            </a:fld>
            <a:endParaRPr lang="fr-FR" altLang="fr-FR" sz="1000" b="0"/>
          </a:p>
        </p:txBody>
      </p:sp>
      <p:sp>
        <p:nvSpPr>
          <p:cNvPr id="33796" name="Rectangle 2"/>
          <p:cNvSpPr>
            <a:spLocks noChangeArrowheads="1"/>
          </p:cNvSpPr>
          <p:nvPr/>
        </p:nvSpPr>
        <p:spPr bwMode="auto">
          <a:xfrm>
            <a:off x="0" y="836613"/>
            <a:ext cx="9144000" cy="457200"/>
          </a:xfrm>
          <a:prstGeom prst="rect">
            <a:avLst/>
          </a:prstGeom>
          <a:solidFill>
            <a:srgbClr val="86A8FE"/>
          </a:solidFill>
          <a:ln w="12700">
            <a:solidFill>
              <a:srgbClr val="808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FR" altLang="fr-FR" sz="1800" dirty="0"/>
              <a:t>REPARTITION DES PRINCIPALES MALADIES PROFESSIONNELLES EN %</a:t>
            </a:r>
          </a:p>
        </p:txBody>
      </p:sp>
      <p:sp>
        <p:nvSpPr>
          <p:cNvPr id="24" name="Text Box 4">
            <a:extLst>
              <a:ext uri="{FF2B5EF4-FFF2-40B4-BE49-F238E27FC236}">
                <a16:creationId xmlns:a16="http://schemas.microsoft.com/office/drawing/2014/main" id="{5438D7C3-D81C-4468-9367-8CA854AAE2DB}"/>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graphicFrame>
        <p:nvGraphicFramePr>
          <p:cNvPr id="25" name="Graphique 24"/>
          <p:cNvGraphicFramePr>
            <a:graphicFrameLocks/>
          </p:cNvGraphicFramePr>
          <p:nvPr>
            <p:extLst>
              <p:ext uri="{D42A27DB-BD31-4B8C-83A1-F6EECF244321}">
                <p14:modId xmlns:p14="http://schemas.microsoft.com/office/powerpoint/2010/main" val="2604228370"/>
              </p:ext>
            </p:extLst>
          </p:nvPr>
        </p:nvGraphicFramePr>
        <p:xfrm>
          <a:off x="148691" y="1412776"/>
          <a:ext cx="8850847" cy="5328592"/>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54"/>
          <p:cNvGrpSpPr>
            <a:grpSpLocks/>
          </p:cNvGrpSpPr>
          <p:nvPr/>
        </p:nvGrpSpPr>
        <p:grpSpPr bwMode="auto">
          <a:xfrm>
            <a:off x="0" y="620713"/>
            <a:ext cx="9109075" cy="228600"/>
            <a:chOff x="0" y="624"/>
            <a:chExt cx="5520" cy="144"/>
          </a:xfrm>
        </p:grpSpPr>
        <p:grpSp>
          <p:nvGrpSpPr>
            <p:cNvPr id="33799" name="Group 32"/>
            <p:cNvGrpSpPr>
              <a:grpSpLocks/>
            </p:cNvGrpSpPr>
            <p:nvPr/>
          </p:nvGrpSpPr>
          <p:grpSpPr bwMode="auto">
            <a:xfrm>
              <a:off x="5398" y="624"/>
              <a:ext cx="122" cy="144"/>
              <a:chOff x="5807" y="909"/>
              <a:chExt cx="131" cy="181"/>
            </a:xfrm>
          </p:grpSpPr>
          <p:sp>
            <p:nvSpPr>
              <p:cNvPr id="33814"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15"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3800" name="Group 35"/>
            <p:cNvGrpSpPr>
              <a:grpSpLocks/>
            </p:cNvGrpSpPr>
            <p:nvPr/>
          </p:nvGrpSpPr>
          <p:grpSpPr bwMode="auto">
            <a:xfrm>
              <a:off x="5073" y="624"/>
              <a:ext cx="268" cy="144"/>
              <a:chOff x="5458" y="909"/>
              <a:chExt cx="288" cy="181"/>
            </a:xfrm>
          </p:grpSpPr>
          <p:sp>
            <p:nvSpPr>
              <p:cNvPr id="33812"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13"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3801" name="Group 38"/>
            <p:cNvGrpSpPr>
              <a:grpSpLocks/>
            </p:cNvGrpSpPr>
            <p:nvPr/>
          </p:nvGrpSpPr>
          <p:grpSpPr bwMode="auto">
            <a:xfrm>
              <a:off x="4623" y="624"/>
              <a:ext cx="397" cy="144"/>
              <a:chOff x="4974" y="909"/>
              <a:chExt cx="427" cy="181"/>
            </a:xfrm>
          </p:grpSpPr>
          <p:sp>
            <p:nvSpPr>
              <p:cNvPr id="33810"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11"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3802" name="Group 41"/>
            <p:cNvGrpSpPr>
              <a:grpSpLocks/>
            </p:cNvGrpSpPr>
            <p:nvPr/>
          </p:nvGrpSpPr>
          <p:grpSpPr bwMode="auto">
            <a:xfrm>
              <a:off x="3331" y="624"/>
              <a:ext cx="1239" cy="144"/>
              <a:chOff x="3585" y="909"/>
              <a:chExt cx="1332" cy="181"/>
            </a:xfrm>
          </p:grpSpPr>
          <p:sp>
            <p:nvSpPr>
              <p:cNvPr id="33806"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07"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08"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09"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3803" name="Group 46"/>
            <p:cNvGrpSpPr>
              <a:grpSpLocks/>
            </p:cNvGrpSpPr>
            <p:nvPr/>
          </p:nvGrpSpPr>
          <p:grpSpPr bwMode="auto">
            <a:xfrm>
              <a:off x="0" y="624"/>
              <a:ext cx="3282" cy="144"/>
              <a:chOff x="4" y="909"/>
              <a:chExt cx="3528" cy="181"/>
            </a:xfrm>
          </p:grpSpPr>
          <p:sp>
            <p:nvSpPr>
              <p:cNvPr id="33804"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05"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33795" name="Espace réservé du numéro de diapositive 1"/>
          <p:cNvSpPr>
            <a:spLocks noGrp="1"/>
          </p:cNvSpPr>
          <p:nvPr>
            <p:ph type="sldNum" sz="quarter" idx="12"/>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338AB8BC-20D5-463E-8B89-C0CD82C8A3A4}" type="slidenum">
              <a:rPr lang="fr-FR" altLang="fr-FR" sz="1000" b="0"/>
              <a:pPr/>
              <a:t>14</a:t>
            </a:fld>
            <a:endParaRPr lang="fr-FR" altLang="fr-FR" sz="1000" b="0"/>
          </a:p>
        </p:txBody>
      </p:sp>
      <p:sp>
        <p:nvSpPr>
          <p:cNvPr id="33796" name="Rectangle 2"/>
          <p:cNvSpPr>
            <a:spLocks noChangeArrowheads="1"/>
          </p:cNvSpPr>
          <p:nvPr/>
        </p:nvSpPr>
        <p:spPr bwMode="auto">
          <a:xfrm>
            <a:off x="0" y="836613"/>
            <a:ext cx="9144000" cy="457200"/>
          </a:xfrm>
          <a:prstGeom prst="rect">
            <a:avLst/>
          </a:prstGeom>
          <a:solidFill>
            <a:srgbClr val="86A8FE"/>
          </a:solidFill>
          <a:ln w="12700">
            <a:solidFill>
              <a:srgbClr val="808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FR" altLang="fr-FR" sz="1800" dirty="0"/>
              <a:t>INDICATEURS INTERNES D’UNE ENTREPRISE</a:t>
            </a:r>
          </a:p>
        </p:txBody>
      </p:sp>
      <p:sp>
        <p:nvSpPr>
          <p:cNvPr id="24" name="Text Box 4">
            <a:extLst>
              <a:ext uri="{FF2B5EF4-FFF2-40B4-BE49-F238E27FC236}">
                <a16:creationId xmlns:a16="http://schemas.microsoft.com/office/drawing/2014/main" id="{5438D7C3-D81C-4468-9367-8CA854AAE2DB}"/>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graphicFrame>
        <p:nvGraphicFramePr>
          <p:cNvPr id="26" name="Tableau 25">
            <a:extLst>
              <a:ext uri="{FF2B5EF4-FFF2-40B4-BE49-F238E27FC236}">
                <a16:creationId xmlns:a16="http://schemas.microsoft.com/office/drawing/2014/main" id="{A4FC63F2-BCD7-47CE-A0AE-DC52CBDA7637}"/>
              </a:ext>
            </a:extLst>
          </p:cNvPr>
          <p:cNvGraphicFramePr>
            <a:graphicFrameLocks noGrp="1" noChangeAspect="1"/>
          </p:cNvGraphicFramePr>
          <p:nvPr>
            <p:extLst>
              <p:ext uri="{D42A27DB-BD31-4B8C-83A1-F6EECF244321}">
                <p14:modId xmlns:p14="http://schemas.microsoft.com/office/powerpoint/2010/main" val="3913232422"/>
              </p:ext>
            </p:extLst>
          </p:nvPr>
        </p:nvGraphicFramePr>
        <p:xfrm>
          <a:off x="36512" y="2348880"/>
          <a:ext cx="9144000" cy="4524642"/>
        </p:xfrm>
        <a:graphic>
          <a:graphicData uri="http://schemas.openxmlformats.org/drawingml/2006/table">
            <a:tbl>
              <a:tblPr firstRow="1" firstCol="1" bandRow="1">
                <a:tableStyleId>{7DF18680-E054-41AD-8BC1-D1AEF772440D}</a:tableStyleId>
              </a:tblPr>
              <a:tblGrid>
                <a:gridCol w="1458587">
                  <a:extLst>
                    <a:ext uri="{9D8B030D-6E8A-4147-A177-3AD203B41FA5}">
                      <a16:colId xmlns:a16="http://schemas.microsoft.com/office/drawing/2014/main" val="20000"/>
                    </a:ext>
                  </a:extLst>
                </a:gridCol>
                <a:gridCol w="4337549">
                  <a:extLst>
                    <a:ext uri="{9D8B030D-6E8A-4147-A177-3AD203B41FA5}">
                      <a16:colId xmlns:a16="http://schemas.microsoft.com/office/drawing/2014/main" val="20001"/>
                    </a:ext>
                  </a:extLst>
                </a:gridCol>
                <a:gridCol w="3347864">
                  <a:extLst>
                    <a:ext uri="{9D8B030D-6E8A-4147-A177-3AD203B41FA5}">
                      <a16:colId xmlns:a16="http://schemas.microsoft.com/office/drawing/2014/main" val="20003"/>
                    </a:ext>
                  </a:extLst>
                </a:gridCol>
              </a:tblGrid>
              <a:tr h="1091850">
                <a:tc>
                  <a:txBody>
                    <a:bodyPr/>
                    <a:lstStyle/>
                    <a:p>
                      <a:pPr algn="ctr">
                        <a:spcBef>
                          <a:spcPts val="0"/>
                        </a:spcBef>
                        <a:spcAft>
                          <a:spcPts val="0"/>
                        </a:spcAft>
                      </a:pPr>
                      <a:r>
                        <a:rPr lang="fr-FR" sz="1600" dirty="0">
                          <a:solidFill>
                            <a:schemeClr val="tx2"/>
                          </a:solidFill>
                          <a:effectLst/>
                          <a:latin typeface="+mj-lt"/>
                          <a:cs typeface="Arial" panose="020B0604020202020204" pitchFamily="34" charset="0"/>
                        </a:rPr>
                        <a:t>INDICATEUR</a:t>
                      </a:r>
                    </a:p>
                  </a:txBody>
                  <a:tcPr marL="68589" marR="68589" marT="0" marB="0" anchor="ctr"/>
                </a:tc>
                <a:tc>
                  <a:txBody>
                    <a:bodyPr/>
                    <a:lstStyle/>
                    <a:p>
                      <a:pPr algn="ctr">
                        <a:spcBef>
                          <a:spcPts val="0"/>
                        </a:spcBef>
                        <a:spcAft>
                          <a:spcPts val="0"/>
                        </a:spcAft>
                      </a:pPr>
                      <a:r>
                        <a:rPr lang="fr-FR" sz="1600" dirty="0">
                          <a:effectLst/>
                        </a:rPr>
                        <a:t>Définition</a:t>
                      </a:r>
                      <a:endParaRPr lang="fr-FR" sz="1600" i="1" dirty="0">
                        <a:solidFill>
                          <a:schemeClr val="tx2"/>
                        </a:solidFill>
                        <a:effectLst/>
                        <a:latin typeface="+mj-lt"/>
                        <a:ea typeface="Verdana"/>
                        <a:cs typeface="Arial" panose="020B0604020202020204" pitchFamily="34" charset="0"/>
                      </a:endParaRPr>
                    </a:p>
                  </a:txBody>
                  <a:tcPr marL="68589" marR="68589" marT="0" marB="0" anchor="ctr"/>
                </a:tc>
                <a:tc>
                  <a:txBody>
                    <a:bodyPr/>
                    <a:lstStyle/>
                    <a:p>
                      <a:pPr algn="ctr">
                        <a:spcBef>
                          <a:spcPts val="0"/>
                        </a:spcBef>
                        <a:spcAft>
                          <a:spcPts val="0"/>
                        </a:spcAft>
                      </a:pPr>
                      <a:r>
                        <a:rPr lang="fr-FR" sz="1600" dirty="0">
                          <a:effectLst/>
                        </a:rPr>
                        <a:t>Formule de calcul</a:t>
                      </a:r>
                      <a:endParaRPr lang="fr-FR" sz="1600" i="1" dirty="0">
                        <a:solidFill>
                          <a:schemeClr val="tx2"/>
                        </a:solidFill>
                        <a:effectLst/>
                        <a:latin typeface="+mj-lt"/>
                        <a:ea typeface="Verdana"/>
                        <a:cs typeface="Arial" panose="020B0604020202020204" pitchFamily="34" charset="0"/>
                      </a:endParaRPr>
                    </a:p>
                  </a:txBody>
                  <a:tcPr marL="68589" marR="68589" marT="0" marB="0" anchor="ctr"/>
                </a:tc>
                <a:extLst>
                  <a:ext uri="{0D108BD9-81ED-4DB2-BD59-A6C34878D82A}">
                    <a16:rowId xmlns:a16="http://schemas.microsoft.com/office/drawing/2014/main" val="10000"/>
                  </a:ext>
                </a:extLst>
              </a:tr>
              <a:tr h="737864">
                <a:tc>
                  <a:txBody>
                    <a:bodyPr/>
                    <a:lstStyle/>
                    <a:p>
                      <a:pPr>
                        <a:spcAft>
                          <a:spcPts val="0"/>
                        </a:spcAft>
                      </a:pPr>
                      <a:r>
                        <a:rPr lang="fr-FR" sz="1600" dirty="0">
                          <a:effectLst/>
                        </a:rPr>
                        <a:t>Taux de fréquence</a:t>
                      </a:r>
                      <a:endParaRPr lang="fr-FR" sz="1600" dirty="0">
                        <a:solidFill>
                          <a:srgbClr val="FFFFFF"/>
                        </a:solidFill>
                        <a:effectLst/>
                        <a:latin typeface="+mj-lt"/>
                        <a:ea typeface="Calibri"/>
                        <a:cs typeface="Calibri" panose="020F0502020204030204" pitchFamily="34" charset="0"/>
                      </a:endParaRPr>
                    </a:p>
                  </a:txBody>
                  <a:tcPr marL="44443" marR="44443" marT="0" marB="0" anchor="ctr"/>
                </a:tc>
                <a:tc>
                  <a:txBody>
                    <a:bodyPr/>
                    <a:lstStyle/>
                    <a:p>
                      <a:pPr algn="ctr">
                        <a:spcBef>
                          <a:spcPts val="100"/>
                        </a:spcBef>
                        <a:spcAft>
                          <a:spcPts val="0"/>
                        </a:spcAft>
                      </a:pPr>
                      <a:r>
                        <a:rPr lang="fr-FR" sz="1600" dirty="0"/>
                        <a:t>Il rapporte le nombre d'accidents du travail avec arrêt au nombre d'heures travaillées. Il mesure le degré d'exposition des salariés aux risques, en neutralisant l'effet de l'évolution de la durée du travail et du nombre de salariés.</a:t>
                      </a:r>
                      <a:endParaRPr lang="fr-FR" sz="1600" b="0" i="1" dirty="0">
                        <a:solidFill>
                          <a:schemeClr val="tx1"/>
                        </a:solidFill>
                        <a:effectLst/>
                        <a:latin typeface="+mj-lt"/>
                        <a:ea typeface="Calibri"/>
                      </a:endParaRPr>
                    </a:p>
                  </a:txBody>
                  <a:tcPr marL="68580" marR="108000" marT="0" marB="0" anchor="ctr"/>
                </a:tc>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fr-FR" sz="1600" dirty="0"/>
                        <a:t>Taux de fréquence (TF) = (nb des accidents/heures travaillées) x 1 000 000</a:t>
                      </a:r>
                    </a:p>
                  </a:txBody>
                  <a:tcPr marL="68580" marR="108000" marT="0" marB="0" anchor="ctr"/>
                </a:tc>
                <a:extLst>
                  <a:ext uri="{0D108BD9-81ED-4DB2-BD59-A6C34878D82A}">
                    <a16:rowId xmlns:a16="http://schemas.microsoft.com/office/drawing/2014/main" val="10001"/>
                  </a:ext>
                </a:extLst>
              </a:tr>
              <a:tr h="737864">
                <a:tc>
                  <a:txBody>
                    <a:bodyPr/>
                    <a:lstStyle/>
                    <a:p>
                      <a:pPr>
                        <a:spcAft>
                          <a:spcPts val="0"/>
                        </a:spcAft>
                      </a:pPr>
                      <a:r>
                        <a:rPr lang="fr-FR" sz="1600" dirty="0">
                          <a:solidFill>
                            <a:srgbClr val="FFFFFF"/>
                          </a:solidFill>
                          <a:effectLst/>
                          <a:latin typeface="+mj-lt"/>
                          <a:ea typeface="Calibri"/>
                          <a:cs typeface="Calibri" panose="020F0502020204030204" pitchFamily="34" charset="0"/>
                        </a:rPr>
                        <a:t>Indice de fréquence</a:t>
                      </a:r>
                    </a:p>
                  </a:txBody>
                  <a:tcPr marL="44443" marR="44443" marT="0" marB="0" anchor="ctr"/>
                </a:tc>
                <a:tc>
                  <a:txBody>
                    <a:bodyPr/>
                    <a:lstStyle/>
                    <a:p>
                      <a:pPr algn="ctr">
                        <a:spcBef>
                          <a:spcPts val="100"/>
                        </a:spcBef>
                        <a:spcAft>
                          <a:spcPts val="0"/>
                        </a:spcAft>
                      </a:pPr>
                      <a:r>
                        <a:rPr lang="fr-FR" sz="1600" dirty="0"/>
                        <a:t>Il rapporte le nombre d'accidents de travail pour 1.000 salariés.</a:t>
                      </a:r>
                      <a:endParaRPr lang="fr-FR" sz="1600" b="0" i="1" dirty="0">
                        <a:solidFill>
                          <a:schemeClr val="tx1"/>
                        </a:solidFill>
                        <a:effectLst/>
                        <a:latin typeface="+mj-lt"/>
                        <a:ea typeface="Calibri"/>
                      </a:endParaRPr>
                    </a:p>
                  </a:txBody>
                  <a:tcPr marL="68580" marR="108000" marT="0" marB="0" anchor="ctr"/>
                </a:tc>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fr-FR" sz="1600" dirty="0"/>
                        <a:t>Indice de fréquence (IF) = (nb des accidents/effectif salarié) x 1 000</a:t>
                      </a:r>
                    </a:p>
                  </a:txBody>
                  <a:tcPr marL="68580" marR="108000" marT="0" marB="0" anchor="ctr"/>
                </a:tc>
                <a:extLst>
                  <a:ext uri="{0D108BD9-81ED-4DB2-BD59-A6C34878D82A}">
                    <a16:rowId xmlns:a16="http://schemas.microsoft.com/office/drawing/2014/main" val="10003"/>
                  </a:ext>
                </a:extLst>
              </a:tr>
              <a:tr h="737864">
                <a:tc>
                  <a:txBody>
                    <a:bodyPr/>
                    <a:lstStyle/>
                    <a:p>
                      <a:pPr>
                        <a:spcAft>
                          <a:spcPts val="0"/>
                        </a:spcAft>
                      </a:pPr>
                      <a:r>
                        <a:rPr lang="fr-FR" sz="1600" dirty="0">
                          <a:effectLst/>
                        </a:rPr>
                        <a:t>Taux de gravité</a:t>
                      </a:r>
                      <a:endParaRPr lang="fr-FR" sz="1600" dirty="0">
                        <a:solidFill>
                          <a:srgbClr val="FFFFFF"/>
                        </a:solidFill>
                        <a:effectLst/>
                        <a:latin typeface="+mj-lt"/>
                        <a:ea typeface="Calibri"/>
                        <a:cs typeface="Calibri" panose="020F0502020204030204" pitchFamily="34" charset="0"/>
                      </a:endParaRPr>
                    </a:p>
                  </a:txBody>
                  <a:tcPr marL="44443" marR="44443" marT="0" marB="0" anchor="ctr"/>
                </a:tc>
                <a:tc>
                  <a:txBody>
                    <a:bodyPr/>
                    <a:lstStyle/>
                    <a:p>
                      <a:pPr algn="ctr">
                        <a:spcBef>
                          <a:spcPts val="100"/>
                        </a:spcBef>
                        <a:spcAft>
                          <a:spcPts val="0"/>
                        </a:spcAft>
                      </a:pPr>
                      <a:r>
                        <a:rPr lang="fr-FR" sz="1600" dirty="0"/>
                        <a:t>Il vise principalement à exprimer la gravité des accidents en fonction de la durée de l'arrêt de travail.</a:t>
                      </a:r>
                      <a:endParaRPr lang="fr-FR" sz="1600" b="0" i="1" dirty="0">
                        <a:solidFill>
                          <a:schemeClr val="tx1"/>
                        </a:solidFill>
                        <a:effectLst/>
                        <a:latin typeface="+mj-lt"/>
                        <a:ea typeface="Calibri"/>
                      </a:endParaRPr>
                    </a:p>
                  </a:txBody>
                  <a:tcPr marL="68580" marR="108000" marT="0" marB="0" anchor="ctr"/>
                </a:tc>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fr-FR" sz="1600" dirty="0"/>
                        <a:t>Taux de gravité (TG) = (nb des journées perdues par incapacité temporaire/heures travaillées) x 1 000</a:t>
                      </a:r>
                    </a:p>
                  </a:txBody>
                  <a:tcPr marL="68580" marR="108000" marT="0" marB="0" anchor="ctr"/>
                </a:tc>
                <a:extLst>
                  <a:ext uri="{0D108BD9-81ED-4DB2-BD59-A6C34878D82A}">
                    <a16:rowId xmlns:a16="http://schemas.microsoft.com/office/drawing/2014/main" val="10005"/>
                  </a:ext>
                </a:extLst>
              </a:tr>
              <a:tr h="737864">
                <a:tc>
                  <a:txBody>
                    <a:bodyPr/>
                    <a:lstStyle/>
                    <a:p>
                      <a:pPr>
                        <a:spcAft>
                          <a:spcPts val="0"/>
                        </a:spcAft>
                      </a:pPr>
                      <a:r>
                        <a:rPr lang="fr-FR" sz="1600" dirty="0">
                          <a:effectLst/>
                        </a:rPr>
                        <a:t>Indice de gravité</a:t>
                      </a:r>
                      <a:endParaRPr lang="fr-FR" sz="1600" dirty="0">
                        <a:solidFill>
                          <a:srgbClr val="FFFFFF"/>
                        </a:solidFill>
                        <a:effectLst/>
                        <a:latin typeface="+mj-lt"/>
                        <a:ea typeface="Calibri"/>
                        <a:cs typeface="Calibri" panose="020F0502020204030204" pitchFamily="34" charset="0"/>
                      </a:endParaRPr>
                    </a:p>
                  </a:txBody>
                  <a:tcPr marL="44443" marR="44443" marT="0" marB="0" anchor="ctr"/>
                </a:tc>
                <a:tc>
                  <a:txBody>
                    <a:bodyPr/>
                    <a:lstStyle/>
                    <a:p>
                      <a:pPr algn="ctr">
                        <a:spcAft>
                          <a:spcPts val="0"/>
                        </a:spcAft>
                      </a:pPr>
                      <a:r>
                        <a:rPr lang="fr-FR" sz="1600" dirty="0"/>
                        <a:t>Il exprime la gravité des accidents ayant donné lieu à l'attribution d'une incapacité permanente.</a:t>
                      </a:r>
                      <a:endParaRPr lang="fr-FR" sz="1600" b="0" i="1" dirty="0">
                        <a:solidFill>
                          <a:schemeClr val="tx1"/>
                        </a:solidFill>
                        <a:effectLst/>
                        <a:latin typeface="+mj-lt"/>
                        <a:ea typeface="Verdana"/>
                        <a:cs typeface="Arial" panose="020B0604020202020204" pitchFamily="34" charset="0"/>
                      </a:endParaRPr>
                    </a:p>
                  </a:txBody>
                  <a:tcPr marL="68580" marR="10800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t>Indice de gravité (IG) = (somme des taux d’incapacité permanente/heures travaillées) x 1 000 000</a:t>
                      </a:r>
                      <a:endParaRPr lang="fr-FR" sz="1600" dirty="0">
                        <a:effectLst/>
                      </a:endParaRPr>
                    </a:p>
                  </a:txBody>
                  <a:tcPr marL="68589" marR="108000" marT="0" marB="0" anchor="ctr"/>
                </a:tc>
                <a:extLst>
                  <a:ext uri="{0D108BD9-81ED-4DB2-BD59-A6C34878D82A}">
                    <a16:rowId xmlns:a16="http://schemas.microsoft.com/office/drawing/2014/main" val="10006"/>
                  </a:ext>
                </a:extLst>
              </a:tr>
            </a:tbl>
          </a:graphicData>
        </a:graphic>
      </p:graphicFrame>
      <p:sp>
        <p:nvSpPr>
          <p:cNvPr id="27" name="Text Box 4">
            <a:extLst>
              <a:ext uri="{FF2B5EF4-FFF2-40B4-BE49-F238E27FC236}">
                <a16:creationId xmlns:a16="http://schemas.microsoft.com/office/drawing/2014/main" id="{0DDE85A1-C53D-4B82-B0FD-AF2384DBBA2D}"/>
              </a:ext>
            </a:extLst>
          </p:cNvPr>
          <p:cNvSpPr txBox="1">
            <a:spLocks noChangeArrowheads="1"/>
          </p:cNvSpPr>
          <p:nvPr/>
        </p:nvSpPr>
        <p:spPr bwMode="auto">
          <a:xfrm>
            <a:off x="1034496" y="1373867"/>
            <a:ext cx="759618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Définir les indicateurs suivants et la façon de les calculer</a:t>
            </a:r>
          </a:p>
        </p:txBody>
      </p:sp>
    </p:spTree>
    <p:custDataLst>
      <p:tags r:id="rId1"/>
    </p:custDataLst>
    <p:extLst>
      <p:ext uri="{BB962C8B-B14F-4D97-AF65-F5344CB8AC3E}">
        <p14:creationId xmlns:p14="http://schemas.microsoft.com/office/powerpoint/2010/main" val="2594587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54"/>
          <p:cNvGrpSpPr>
            <a:grpSpLocks/>
          </p:cNvGrpSpPr>
          <p:nvPr/>
        </p:nvGrpSpPr>
        <p:grpSpPr bwMode="auto">
          <a:xfrm>
            <a:off x="0" y="620713"/>
            <a:ext cx="9109075" cy="228600"/>
            <a:chOff x="0" y="624"/>
            <a:chExt cx="5520" cy="144"/>
          </a:xfrm>
        </p:grpSpPr>
        <p:grpSp>
          <p:nvGrpSpPr>
            <p:cNvPr id="33799" name="Group 32"/>
            <p:cNvGrpSpPr>
              <a:grpSpLocks/>
            </p:cNvGrpSpPr>
            <p:nvPr/>
          </p:nvGrpSpPr>
          <p:grpSpPr bwMode="auto">
            <a:xfrm>
              <a:off x="5398" y="624"/>
              <a:ext cx="122" cy="144"/>
              <a:chOff x="5807" y="909"/>
              <a:chExt cx="131" cy="181"/>
            </a:xfrm>
          </p:grpSpPr>
          <p:sp>
            <p:nvSpPr>
              <p:cNvPr id="33814"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15"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3800" name="Group 35"/>
            <p:cNvGrpSpPr>
              <a:grpSpLocks/>
            </p:cNvGrpSpPr>
            <p:nvPr/>
          </p:nvGrpSpPr>
          <p:grpSpPr bwMode="auto">
            <a:xfrm>
              <a:off x="5073" y="624"/>
              <a:ext cx="268" cy="144"/>
              <a:chOff x="5458" y="909"/>
              <a:chExt cx="288" cy="181"/>
            </a:xfrm>
          </p:grpSpPr>
          <p:sp>
            <p:nvSpPr>
              <p:cNvPr id="33812"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13"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3801" name="Group 38"/>
            <p:cNvGrpSpPr>
              <a:grpSpLocks/>
            </p:cNvGrpSpPr>
            <p:nvPr/>
          </p:nvGrpSpPr>
          <p:grpSpPr bwMode="auto">
            <a:xfrm>
              <a:off x="4623" y="624"/>
              <a:ext cx="397" cy="144"/>
              <a:chOff x="4974" y="909"/>
              <a:chExt cx="427" cy="181"/>
            </a:xfrm>
          </p:grpSpPr>
          <p:sp>
            <p:nvSpPr>
              <p:cNvPr id="33810"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11"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3802" name="Group 41"/>
            <p:cNvGrpSpPr>
              <a:grpSpLocks/>
            </p:cNvGrpSpPr>
            <p:nvPr/>
          </p:nvGrpSpPr>
          <p:grpSpPr bwMode="auto">
            <a:xfrm>
              <a:off x="3331" y="624"/>
              <a:ext cx="1239" cy="144"/>
              <a:chOff x="3585" y="909"/>
              <a:chExt cx="1332" cy="181"/>
            </a:xfrm>
          </p:grpSpPr>
          <p:sp>
            <p:nvSpPr>
              <p:cNvPr id="33806"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07"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08"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09"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33803" name="Group 46"/>
            <p:cNvGrpSpPr>
              <a:grpSpLocks/>
            </p:cNvGrpSpPr>
            <p:nvPr/>
          </p:nvGrpSpPr>
          <p:grpSpPr bwMode="auto">
            <a:xfrm>
              <a:off x="0" y="624"/>
              <a:ext cx="3282" cy="144"/>
              <a:chOff x="4" y="909"/>
              <a:chExt cx="3528" cy="181"/>
            </a:xfrm>
          </p:grpSpPr>
          <p:sp>
            <p:nvSpPr>
              <p:cNvPr id="33804"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33805"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33795" name="Espace réservé du numéro de diapositive 1"/>
          <p:cNvSpPr>
            <a:spLocks noGrp="1"/>
          </p:cNvSpPr>
          <p:nvPr>
            <p:ph type="sldNum" sz="quarter" idx="12"/>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338AB8BC-20D5-463E-8B89-C0CD82C8A3A4}" type="slidenum">
              <a:rPr lang="fr-FR" altLang="fr-FR" sz="1000" b="0"/>
              <a:pPr/>
              <a:t>15</a:t>
            </a:fld>
            <a:endParaRPr lang="fr-FR" altLang="fr-FR" sz="1000" b="0"/>
          </a:p>
        </p:txBody>
      </p:sp>
      <p:sp>
        <p:nvSpPr>
          <p:cNvPr id="33796" name="Rectangle 2"/>
          <p:cNvSpPr>
            <a:spLocks noChangeArrowheads="1"/>
          </p:cNvSpPr>
          <p:nvPr/>
        </p:nvSpPr>
        <p:spPr bwMode="auto">
          <a:xfrm>
            <a:off x="0" y="836613"/>
            <a:ext cx="9144000" cy="457200"/>
          </a:xfrm>
          <a:prstGeom prst="rect">
            <a:avLst/>
          </a:prstGeom>
          <a:solidFill>
            <a:srgbClr val="86A8FE"/>
          </a:solidFill>
          <a:ln w="12700">
            <a:solidFill>
              <a:srgbClr val="808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r-FR" altLang="fr-FR" sz="1800" dirty="0"/>
              <a:t>INDICATEURS INTERNES D’UNE ENTREPRISE</a:t>
            </a:r>
          </a:p>
        </p:txBody>
      </p:sp>
      <p:sp>
        <p:nvSpPr>
          <p:cNvPr id="24" name="Text Box 4">
            <a:extLst>
              <a:ext uri="{FF2B5EF4-FFF2-40B4-BE49-F238E27FC236}">
                <a16:creationId xmlns:a16="http://schemas.microsoft.com/office/drawing/2014/main" id="{5438D7C3-D81C-4468-9367-8CA854AAE2DB}"/>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sp>
        <p:nvSpPr>
          <p:cNvPr id="27" name="Text Box 4">
            <a:extLst>
              <a:ext uri="{FF2B5EF4-FFF2-40B4-BE49-F238E27FC236}">
                <a16:creationId xmlns:a16="http://schemas.microsoft.com/office/drawing/2014/main" id="{0DDE85A1-C53D-4B82-B0FD-AF2384DBBA2D}"/>
              </a:ext>
            </a:extLst>
          </p:cNvPr>
          <p:cNvSpPr txBox="1">
            <a:spLocks noChangeArrowheads="1"/>
          </p:cNvSpPr>
          <p:nvPr/>
        </p:nvSpPr>
        <p:spPr bwMode="auto">
          <a:xfrm>
            <a:off x="1034496" y="1373867"/>
            <a:ext cx="759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Exemple d’application</a:t>
            </a:r>
          </a:p>
        </p:txBody>
      </p:sp>
      <p:sp>
        <p:nvSpPr>
          <p:cNvPr id="2" name="ZoneTexte 1">
            <a:extLst>
              <a:ext uri="{FF2B5EF4-FFF2-40B4-BE49-F238E27FC236}">
                <a16:creationId xmlns:a16="http://schemas.microsoft.com/office/drawing/2014/main" id="{47EFAA73-0FC0-4E6D-818D-8F9DAA18297C}"/>
              </a:ext>
            </a:extLst>
          </p:cNvPr>
          <p:cNvSpPr txBox="1"/>
          <p:nvPr/>
        </p:nvSpPr>
        <p:spPr>
          <a:xfrm>
            <a:off x="638438" y="1772816"/>
            <a:ext cx="8296191" cy="584775"/>
          </a:xfrm>
          <a:prstGeom prst="rect">
            <a:avLst/>
          </a:prstGeom>
          <a:noFill/>
        </p:spPr>
        <p:txBody>
          <a:bodyPr wrap="square" rtlCol="0">
            <a:spAutoFit/>
          </a:bodyPr>
          <a:lstStyle/>
          <a:p>
            <a:r>
              <a:rPr lang="fr-FR" b="0" dirty="0">
                <a:latin typeface="+mn-lt"/>
              </a:rPr>
              <a:t>Une entreprise du Haut-Jura, spécialisée dans la production de caoutchouc a relevé les chiffres suivants sur les 5 dernières années.</a:t>
            </a:r>
          </a:p>
        </p:txBody>
      </p:sp>
      <p:graphicFrame>
        <p:nvGraphicFramePr>
          <p:cNvPr id="3" name="Tableau 2">
            <a:extLst>
              <a:ext uri="{FF2B5EF4-FFF2-40B4-BE49-F238E27FC236}">
                <a16:creationId xmlns:a16="http://schemas.microsoft.com/office/drawing/2014/main" id="{C44ACFFC-5280-4E0B-8F89-D9C15E299FF3}"/>
              </a:ext>
            </a:extLst>
          </p:cNvPr>
          <p:cNvGraphicFramePr>
            <a:graphicFrameLocks noGrp="1"/>
          </p:cNvGraphicFramePr>
          <p:nvPr>
            <p:extLst>
              <p:ext uri="{D42A27DB-BD31-4B8C-83A1-F6EECF244321}">
                <p14:modId xmlns:p14="http://schemas.microsoft.com/office/powerpoint/2010/main" val="3021570649"/>
              </p:ext>
            </p:extLst>
          </p:nvPr>
        </p:nvGraphicFramePr>
        <p:xfrm>
          <a:off x="489641" y="2345432"/>
          <a:ext cx="8229600" cy="1371600"/>
        </p:xfrm>
        <a:graphic>
          <a:graphicData uri="http://schemas.openxmlformats.org/drawingml/2006/table">
            <a:tbl>
              <a:tblPr>
                <a:tableStyleId>{35758FB7-9AC5-4552-8A53-C91805E547FA}</a:tableStyleId>
              </a:tblPr>
              <a:tblGrid>
                <a:gridCol w="1645920">
                  <a:extLst>
                    <a:ext uri="{9D8B030D-6E8A-4147-A177-3AD203B41FA5}">
                      <a16:colId xmlns:a16="http://schemas.microsoft.com/office/drawing/2014/main" val="2939008096"/>
                    </a:ext>
                  </a:extLst>
                </a:gridCol>
                <a:gridCol w="1645920">
                  <a:extLst>
                    <a:ext uri="{9D8B030D-6E8A-4147-A177-3AD203B41FA5}">
                      <a16:colId xmlns:a16="http://schemas.microsoft.com/office/drawing/2014/main" val="3818106939"/>
                    </a:ext>
                  </a:extLst>
                </a:gridCol>
                <a:gridCol w="1645920">
                  <a:extLst>
                    <a:ext uri="{9D8B030D-6E8A-4147-A177-3AD203B41FA5}">
                      <a16:colId xmlns:a16="http://schemas.microsoft.com/office/drawing/2014/main" val="319922064"/>
                    </a:ext>
                  </a:extLst>
                </a:gridCol>
                <a:gridCol w="1645920">
                  <a:extLst>
                    <a:ext uri="{9D8B030D-6E8A-4147-A177-3AD203B41FA5}">
                      <a16:colId xmlns:a16="http://schemas.microsoft.com/office/drawing/2014/main" val="3656937559"/>
                    </a:ext>
                  </a:extLst>
                </a:gridCol>
                <a:gridCol w="1645920">
                  <a:extLst>
                    <a:ext uri="{9D8B030D-6E8A-4147-A177-3AD203B41FA5}">
                      <a16:colId xmlns:a16="http://schemas.microsoft.com/office/drawing/2014/main" val="4250660117"/>
                    </a:ext>
                  </a:extLst>
                </a:gridCol>
              </a:tblGrid>
              <a:tr h="0">
                <a:tc>
                  <a:txBody>
                    <a:bodyPr/>
                    <a:lstStyle/>
                    <a:p>
                      <a:pPr algn="ctr" rtl="0"/>
                      <a:r>
                        <a:rPr lang="de-DE" sz="1000" b="1" dirty="0" err="1">
                          <a:effectLst/>
                        </a:rPr>
                        <a:t>Année</a:t>
                      </a:r>
                      <a:r>
                        <a:rPr lang="de-DE" sz="1000" b="1" dirty="0">
                          <a:effectLst/>
                        </a:rPr>
                        <a:t> </a:t>
                      </a:r>
                      <a:endParaRPr lang="de-DE" b="1" dirty="0">
                        <a:effectLst/>
                      </a:endParaRPr>
                    </a:p>
                  </a:txBody>
                  <a:tcPr marL="38100" marR="38100" marT="38100" marB="38100" anchor="ctr"/>
                </a:tc>
                <a:tc>
                  <a:txBody>
                    <a:bodyPr/>
                    <a:lstStyle/>
                    <a:p>
                      <a:pPr algn="ctr" rtl="0"/>
                      <a:r>
                        <a:rPr lang="de-DE" sz="1000" b="1" dirty="0" err="1">
                          <a:effectLst/>
                        </a:rPr>
                        <a:t>Effectif</a:t>
                      </a:r>
                      <a:r>
                        <a:rPr lang="de-DE" sz="1000" b="1" dirty="0">
                          <a:effectLst/>
                        </a:rPr>
                        <a:t> </a:t>
                      </a:r>
                      <a:r>
                        <a:rPr lang="de-DE" sz="1000" b="1" dirty="0" err="1">
                          <a:effectLst/>
                        </a:rPr>
                        <a:t>salarié</a:t>
                      </a:r>
                      <a:endParaRPr lang="de-DE" b="1" dirty="0">
                        <a:effectLst/>
                      </a:endParaRPr>
                    </a:p>
                  </a:txBody>
                  <a:tcPr marL="38100" marR="38100" marT="38100" marB="38100" anchor="ctr"/>
                </a:tc>
                <a:tc>
                  <a:txBody>
                    <a:bodyPr/>
                    <a:lstStyle/>
                    <a:p>
                      <a:pPr algn="ctr" rtl="0"/>
                      <a:r>
                        <a:rPr lang="de-DE" sz="1000" b="1" dirty="0" err="1">
                          <a:effectLst/>
                        </a:rPr>
                        <a:t>Nb</a:t>
                      </a:r>
                      <a:r>
                        <a:rPr lang="de-DE" sz="1000" b="1" dirty="0">
                          <a:effectLst/>
                        </a:rPr>
                        <a:t> </a:t>
                      </a:r>
                      <a:r>
                        <a:rPr lang="de-DE" sz="1000" b="1" dirty="0" err="1">
                          <a:effectLst/>
                        </a:rPr>
                        <a:t>journées</a:t>
                      </a:r>
                      <a:r>
                        <a:rPr lang="de-DE" sz="1000" b="1" dirty="0">
                          <a:effectLst/>
                        </a:rPr>
                        <a:t> </a:t>
                      </a:r>
                      <a:r>
                        <a:rPr lang="de-DE" sz="1000" b="1" dirty="0" err="1">
                          <a:effectLst/>
                        </a:rPr>
                        <a:t>indemnisées</a:t>
                      </a:r>
                      <a:endParaRPr lang="de-DE" b="1" dirty="0">
                        <a:effectLst/>
                      </a:endParaRPr>
                    </a:p>
                  </a:txBody>
                  <a:tcPr marL="38100" marR="38100" marT="38100" marB="38100" anchor="ctr"/>
                </a:tc>
                <a:tc>
                  <a:txBody>
                    <a:bodyPr/>
                    <a:lstStyle/>
                    <a:p>
                      <a:pPr algn="ctr" rtl="0"/>
                      <a:r>
                        <a:rPr lang="de-DE" sz="1000" b="1" dirty="0" err="1">
                          <a:effectLst/>
                        </a:rPr>
                        <a:t>Nb</a:t>
                      </a:r>
                      <a:r>
                        <a:rPr lang="de-DE" sz="1000" b="1" dirty="0">
                          <a:effectLst/>
                        </a:rPr>
                        <a:t> </a:t>
                      </a:r>
                      <a:r>
                        <a:rPr lang="de-DE" sz="1000" b="1" dirty="0" err="1">
                          <a:effectLst/>
                        </a:rPr>
                        <a:t>d'AT</a:t>
                      </a:r>
                      <a:endParaRPr lang="de-DE" b="1" dirty="0">
                        <a:effectLst/>
                      </a:endParaRPr>
                    </a:p>
                  </a:txBody>
                  <a:tcPr marL="38100" marR="38100" marT="38100" marB="38100" anchor="ctr"/>
                </a:tc>
                <a:tc>
                  <a:txBody>
                    <a:bodyPr/>
                    <a:lstStyle/>
                    <a:p>
                      <a:pPr algn="ctr" rtl="0"/>
                      <a:r>
                        <a:rPr lang="de-DE" sz="1000" b="1" dirty="0" err="1">
                          <a:effectLst/>
                        </a:rPr>
                        <a:t>Nb</a:t>
                      </a:r>
                      <a:r>
                        <a:rPr lang="de-DE" sz="1000" b="1" dirty="0">
                          <a:effectLst/>
                        </a:rPr>
                        <a:t> </a:t>
                      </a:r>
                      <a:r>
                        <a:rPr lang="de-DE" sz="1000" b="1" dirty="0" err="1">
                          <a:effectLst/>
                        </a:rPr>
                        <a:t>d'heures</a:t>
                      </a:r>
                      <a:r>
                        <a:rPr lang="de-DE" sz="1000" b="1" dirty="0">
                          <a:effectLst/>
                        </a:rPr>
                        <a:t> </a:t>
                      </a:r>
                      <a:r>
                        <a:rPr lang="de-DE" sz="1000" b="1" dirty="0" err="1">
                          <a:effectLst/>
                        </a:rPr>
                        <a:t>travaillées</a:t>
                      </a:r>
                      <a:endParaRPr lang="de-DE" b="1" dirty="0">
                        <a:effectLst/>
                      </a:endParaRPr>
                    </a:p>
                  </a:txBody>
                  <a:tcPr marL="38100" marR="38100" marT="38100" marB="38100" anchor="ctr"/>
                </a:tc>
                <a:extLst>
                  <a:ext uri="{0D108BD9-81ED-4DB2-BD59-A6C34878D82A}">
                    <a16:rowId xmlns:a16="http://schemas.microsoft.com/office/drawing/2014/main" val="2481689309"/>
                  </a:ext>
                </a:extLst>
              </a:tr>
              <a:tr h="0">
                <a:tc>
                  <a:txBody>
                    <a:bodyPr/>
                    <a:lstStyle/>
                    <a:p>
                      <a:pPr algn="ctr" rtl="0"/>
                      <a:r>
                        <a:rPr lang="de-DE" sz="1000">
                          <a:effectLst/>
                        </a:rPr>
                        <a:t>2017</a:t>
                      </a:r>
                      <a:endParaRPr lang="de-DE">
                        <a:effectLst/>
                      </a:endParaRPr>
                    </a:p>
                  </a:txBody>
                  <a:tcPr marL="38100" marR="38100" marT="38100" marB="38100" anchor="ctr"/>
                </a:tc>
                <a:tc>
                  <a:txBody>
                    <a:bodyPr/>
                    <a:lstStyle/>
                    <a:p>
                      <a:pPr algn="ctr" rtl="0"/>
                      <a:r>
                        <a:rPr lang="de-DE" sz="1000">
                          <a:effectLst/>
                        </a:rPr>
                        <a:t>60</a:t>
                      </a:r>
                      <a:endParaRPr lang="de-DE">
                        <a:effectLst/>
                      </a:endParaRPr>
                    </a:p>
                  </a:txBody>
                  <a:tcPr marL="38100" marR="38100" marT="38100" marB="38100" anchor="ctr"/>
                </a:tc>
                <a:tc>
                  <a:txBody>
                    <a:bodyPr/>
                    <a:lstStyle/>
                    <a:p>
                      <a:pPr algn="ctr" rtl="0"/>
                      <a:r>
                        <a:rPr lang="de-DE" sz="1000">
                          <a:effectLst/>
                        </a:rPr>
                        <a:t>156</a:t>
                      </a:r>
                      <a:endParaRPr lang="de-DE">
                        <a:effectLst/>
                      </a:endParaRPr>
                    </a:p>
                  </a:txBody>
                  <a:tcPr marL="38100" marR="38100" marT="38100" marB="38100" anchor="ctr"/>
                </a:tc>
                <a:tc>
                  <a:txBody>
                    <a:bodyPr/>
                    <a:lstStyle/>
                    <a:p>
                      <a:pPr algn="ctr" rtl="0"/>
                      <a:r>
                        <a:rPr lang="de-DE" sz="1000">
                          <a:effectLst/>
                        </a:rPr>
                        <a:t>3</a:t>
                      </a:r>
                      <a:endParaRPr lang="de-DE">
                        <a:effectLst/>
                      </a:endParaRPr>
                    </a:p>
                  </a:txBody>
                  <a:tcPr marL="38100" marR="38100" marT="38100" marB="38100" anchor="ctr"/>
                </a:tc>
                <a:tc>
                  <a:txBody>
                    <a:bodyPr/>
                    <a:lstStyle/>
                    <a:p>
                      <a:pPr algn="ctr" rtl="0"/>
                      <a:r>
                        <a:rPr lang="de-DE" sz="1000">
                          <a:effectLst/>
                        </a:rPr>
                        <a:t>109980</a:t>
                      </a:r>
                      <a:endParaRPr lang="de-DE">
                        <a:effectLst/>
                      </a:endParaRPr>
                    </a:p>
                  </a:txBody>
                  <a:tcPr marL="38100" marR="38100" marT="38100" marB="38100" anchor="ctr"/>
                </a:tc>
                <a:extLst>
                  <a:ext uri="{0D108BD9-81ED-4DB2-BD59-A6C34878D82A}">
                    <a16:rowId xmlns:a16="http://schemas.microsoft.com/office/drawing/2014/main" val="1049375725"/>
                  </a:ext>
                </a:extLst>
              </a:tr>
              <a:tr h="0">
                <a:tc>
                  <a:txBody>
                    <a:bodyPr/>
                    <a:lstStyle/>
                    <a:p>
                      <a:pPr algn="ctr" rtl="0"/>
                      <a:r>
                        <a:rPr lang="de-DE" sz="1000">
                          <a:effectLst/>
                        </a:rPr>
                        <a:t>2016</a:t>
                      </a:r>
                      <a:endParaRPr lang="de-DE">
                        <a:effectLst/>
                      </a:endParaRPr>
                    </a:p>
                  </a:txBody>
                  <a:tcPr marL="38100" marR="38100" marT="38100" marB="38100" anchor="ctr"/>
                </a:tc>
                <a:tc>
                  <a:txBody>
                    <a:bodyPr/>
                    <a:lstStyle/>
                    <a:p>
                      <a:pPr algn="ctr" rtl="0"/>
                      <a:r>
                        <a:rPr lang="de-DE" sz="1000">
                          <a:effectLst/>
                        </a:rPr>
                        <a:t>60</a:t>
                      </a:r>
                      <a:endParaRPr lang="de-DE">
                        <a:effectLst/>
                      </a:endParaRPr>
                    </a:p>
                  </a:txBody>
                  <a:tcPr marL="38100" marR="38100" marT="38100" marB="38100" anchor="ctr"/>
                </a:tc>
                <a:tc>
                  <a:txBody>
                    <a:bodyPr/>
                    <a:lstStyle/>
                    <a:p>
                      <a:pPr algn="ctr" rtl="0"/>
                      <a:r>
                        <a:rPr lang="de-DE" sz="1000">
                          <a:effectLst/>
                        </a:rPr>
                        <a:t>152</a:t>
                      </a:r>
                      <a:endParaRPr lang="de-DE">
                        <a:effectLst/>
                      </a:endParaRPr>
                    </a:p>
                  </a:txBody>
                  <a:tcPr marL="38100" marR="38100" marT="38100" marB="38100" anchor="ctr"/>
                </a:tc>
                <a:tc>
                  <a:txBody>
                    <a:bodyPr/>
                    <a:lstStyle/>
                    <a:p>
                      <a:pPr algn="ctr" rtl="0"/>
                      <a:r>
                        <a:rPr lang="de-DE" sz="1000">
                          <a:effectLst/>
                        </a:rPr>
                        <a:t>3</a:t>
                      </a:r>
                      <a:endParaRPr lang="de-DE">
                        <a:effectLst/>
                      </a:endParaRPr>
                    </a:p>
                  </a:txBody>
                  <a:tcPr marL="38100" marR="38100" marT="38100" marB="38100" anchor="ctr"/>
                </a:tc>
                <a:tc>
                  <a:txBody>
                    <a:bodyPr/>
                    <a:lstStyle/>
                    <a:p>
                      <a:pPr algn="ctr" rtl="0"/>
                      <a:r>
                        <a:rPr lang="de-DE" sz="1000">
                          <a:effectLst/>
                        </a:rPr>
                        <a:t>109980</a:t>
                      </a:r>
                      <a:endParaRPr lang="de-DE">
                        <a:effectLst/>
                      </a:endParaRPr>
                    </a:p>
                  </a:txBody>
                  <a:tcPr marL="38100" marR="38100" marT="38100" marB="38100" anchor="ctr"/>
                </a:tc>
                <a:extLst>
                  <a:ext uri="{0D108BD9-81ED-4DB2-BD59-A6C34878D82A}">
                    <a16:rowId xmlns:a16="http://schemas.microsoft.com/office/drawing/2014/main" val="1085259111"/>
                  </a:ext>
                </a:extLst>
              </a:tr>
              <a:tr h="0">
                <a:tc>
                  <a:txBody>
                    <a:bodyPr/>
                    <a:lstStyle/>
                    <a:p>
                      <a:pPr algn="ctr" rtl="0"/>
                      <a:r>
                        <a:rPr lang="de-DE" sz="1000" dirty="0">
                          <a:effectLst/>
                        </a:rPr>
                        <a:t>2015</a:t>
                      </a:r>
                      <a:endParaRPr lang="de-DE" dirty="0">
                        <a:effectLst/>
                      </a:endParaRPr>
                    </a:p>
                  </a:txBody>
                  <a:tcPr marL="38100" marR="38100" marT="38100" marB="38100" anchor="ctr"/>
                </a:tc>
                <a:tc>
                  <a:txBody>
                    <a:bodyPr/>
                    <a:lstStyle/>
                    <a:p>
                      <a:pPr algn="ctr" rtl="0"/>
                      <a:r>
                        <a:rPr lang="de-DE" sz="1000">
                          <a:effectLst/>
                        </a:rPr>
                        <a:t>60</a:t>
                      </a:r>
                      <a:endParaRPr lang="de-DE">
                        <a:effectLst/>
                      </a:endParaRPr>
                    </a:p>
                  </a:txBody>
                  <a:tcPr marL="38100" marR="38100" marT="38100" marB="38100" anchor="ctr"/>
                </a:tc>
                <a:tc>
                  <a:txBody>
                    <a:bodyPr/>
                    <a:lstStyle/>
                    <a:p>
                      <a:pPr algn="ctr" rtl="0"/>
                      <a:r>
                        <a:rPr lang="de-DE" sz="1000">
                          <a:effectLst/>
                        </a:rPr>
                        <a:t>148</a:t>
                      </a:r>
                      <a:endParaRPr lang="de-DE">
                        <a:effectLst/>
                      </a:endParaRPr>
                    </a:p>
                  </a:txBody>
                  <a:tcPr marL="38100" marR="38100" marT="38100" marB="38100" anchor="ctr"/>
                </a:tc>
                <a:tc>
                  <a:txBody>
                    <a:bodyPr/>
                    <a:lstStyle/>
                    <a:p>
                      <a:pPr algn="ctr" rtl="0"/>
                      <a:r>
                        <a:rPr lang="de-DE" sz="1000">
                          <a:effectLst/>
                        </a:rPr>
                        <a:t>3</a:t>
                      </a:r>
                      <a:endParaRPr lang="de-DE">
                        <a:effectLst/>
                      </a:endParaRPr>
                    </a:p>
                  </a:txBody>
                  <a:tcPr marL="38100" marR="38100" marT="38100" marB="38100" anchor="ctr"/>
                </a:tc>
                <a:tc>
                  <a:txBody>
                    <a:bodyPr/>
                    <a:lstStyle/>
                    <a:p>
                      <a:pPr algn="ctr" rtl="0"/>
                      <a:r>
                        <a:rPr lang="de-DE" sz="1000">
                          <a:effectLst/>
                        </a:rPr>
                        <a:t>109980</a:t>
                      </a:r>
                      <a:endParaRPr lang="de-DE">
                        <a:effectLst/>
                      </a:endParaRPr>
                    </a:p>
                  </a:txBody>
                  <a:tcPr marL="38100" marR="38100" marT="38100" marB="38100" anchor="ctr"/>
                </a:tc>
                <a:extLst>
                  <a:ext uri="{0D108BD9-81ED-4DB2-BD59-A6C34878D82A}">
                    <a16:rowId xmlns:a16="http://schemas.microsoft.com/office/drawing/2014/main" val="418477481"/>
                  </a:ext>
                </a:extLst>
              </a:tr>
              <a:tr h="0">
                <a:tc>
                  <a:txBody>
                    <a:bodyPr/>
                    <a:lstStyle/>
                    <a:p>
                      <a:pPr algn="ctr" rtl="0"/>
                      <a:r>
                        <a:rPr lang="de-DE" sz="1000">
                          <a:effectLst/>
                        </a:rPr>
                        <a:t>2014</a:t>
                      </a:r>
                      <a:endParaRPr lang="de-DE">
                        <a:effectLst/>
                      </a:endParaRPr>
                    </a:p>
                  </a:txBody>
                  <a:tcPr marL="38100" marR="38100" marT="38100" marB="38100" anchor="ctr"/>
                </a:tc>
                <a:tc>
                  <a:txBody>
                    <a:bodyPr/>
                    <a:lstStyle/>
                    <a:p>
                      <a:pPr algn="ctr" rtl="0"/>
                      <a:r>
                        <a:rPr lang="de-DE" sz="1000">
                          <a:effectLst/>
                        </a:rPr>
                        <a:t>62</a:t>
                      </a:r>
                      <a:endParaRPr lang="de-DE">
                        <a:effectLst/>
                      </a:endParaRPr>
                    </a:p>
                  </a:txBody>
                  <a:tcPr marL="38100" marR="38100" marT="38100" marB="38100" anchor="ctr"/>
                </a:tc>
                <a:tc>
                  <a:txBody>
                    <a:bodyPr/>
                    <a:lstStyle/>
                    <a:p>
                      <a:pPr algn="ctr" rtl="0"/>
                      <a:r>
                        <a:rPr lang="de-DE" sz="1000" dirty="0">
                          <a:effectLst/>
                        </a:rPr>
                        <a:t>173</a:t>
                      </a:r>
                      <a:endParaRPr lang="de-DE" dirty="0">
                        <a:effectLst/>
                      </a:endParaRPr>
                    </a:p>
                  </a:txBody>
                  <a:tcPr marL="38100" marR="38100" marT="38100" marB="38100" anchor="ctr"/>
                </a:tc>
                <a:tc>
                  <a:txBody>
                    <a:bodyPr/>
                    <a:lstStyle/>
                    <a:p>
                      <a:pPr algn="ctr" rtl="0"/>
                      <a:r>
                        <a:rPr lang="de-DE" sz="1000">
                          <a:effectLst/>
                        </a:rPr>
                        <a:t>4</a:t>
                      </a:r>
                      <a:endParaRPr lang="de-DE">
                        <a:effectLst/>
                      </a:endParaRPr>
                    </a:p>
                  </a:txBody>
                  <a:tcPr marL="38100" marR="38100" marT="38100" marB="38100" anchor="ctr"/>
                </a:tc>
                <a:tc>
                  <a:txBody>
                    <a:bodyPr/>
                    <a:lstStyle/>
                    <a:p>
                      <a:pPr algn="ctr" rtl="0"/>
                      <a:r>
                        <a:rPr lang="de-DE" sz="1000">
                          <a:effectLst/>
                        </a:rPr>
                        <a:t>113646</a:t>
                      </a:r>
                      <a:endParaRPr lang="de-DE">
                        <a:effectLst/>
                      </a:endParaRPr>
                    </a:p>
                  </a:txBody>
                  <a:tcPr marL="38100" marR="38100" marT="38100" marB="38100" anchor="ctr"/>
                </a:tc>
                <a:extLst>
                  <a:ext uri="{0D108BD9-81ED-4DB2-BD59-A6C34878D82A}">
                    <a16:rowId xmlns:a16="http://schemas.microsoft.com/office/drawing/2014/main" val="1284157009"/>
                  </a:ext>
                </a:extLst>
              </a:tr>
              <a:tr h="0">
                <a:tc>
                  <a:txBody>
                    <a:bodyPr/>
                    <a:lstStyle/>
                    <a:p>
                      <a:pPr algn="ctr" rtl="0"/>
                      <a:r>
                        <a:rPr lang="de-DE" sz="1000">
                          <a:effectLst/>
                        </a:rPr>
                        <a:t>2013</a:t>
                      </a:r>
                      <a:endParaRPr lang="de-DE">
                        <a:effectLst/>
                      </a:endParaRPr>
                    </a:p>
                  </a:txBody>
                  <a:tcPr marL="38100" marR="38100" marT="38100" marB="38100" anchor="ctr"/>
                </a:tc>
                <a:tc>
                  <a:txBody>
                    <a:bodyPr/>
                    <a:lstStyle/>
                    <a:p>
                      <a:pPr algn="ctr" rtl="0"/>
                      <a:r>
                        <a:rPr lang="de-DE" sz="1000" dirty="0">
                          <a:effectLst/>
                        </a:rPr>
                        <a:t>63</a:t>
                      </a:r>
                      <a:endParaRPr lang="de-DE" dirty="0">
                        <a:effectLst/>
                      </a:endParaRPr>
                    </a:p>
                  </a:txBody>
                  <a:tcPr marL="38100" marR="38100" marT="38100" marB="38100" anchor="ctr"/>
                </a:tc>
                <a:tc>
                  <a:txBody>
                    <a:bodyPr/>
                    <a:lstStyle/>
                    <a:p>
                      <a:pPr algn="ctr" rtl="0"/>
                      <a:r>
                        <a:rPr lang="de-DE" sz="1000">
                          <a:effectLst/>
                        </a:rPr>
                        <a:t>187</a:t>
                      </a:r>
                      <a:endParaRPr lang="de-DE">
                        <a:effectLst/>
                      </a:endParaRPr>
                    </a:p>
                  </a:txBody>
                  <a:tcPr marL="38100" marR="38100" marT="38100" marB="38100" anchor="ctr"/>
                </a:tc>
                <a:tc>
                  <a:txBody>
                    <a:bodyPr/>
                    <a:lstStyle/>
                    <a:p>
                      <a:pPr algn="ctr" rtl="0"/>
                      <a:r>
                        <a:rPr lang="de-DE" sz="1000">
                          <a:effectLst/>
                        </a:rPr>
                        <a:t>5</a:t>
                      </a:r>
                      <a:endParaRPr lang="de-DE">
                        <a:effectLst/>
                      </a:endParaRPr>
                    </a:p>
                  </a:txBody>
                  <a:tcPr marL="38100" marR="38100" marT="38100" marB="38100" anchor="ctr"/>
                </a:tc>
                <a:tc>
                  <a:txBody>
                    <a:bodyPr/>
                    <a:lstStyle/>
                    <a:p>
                      <a:pPr algn="ctr" rtl="0"/>
                      <a:r>
                        <a:rPr lang="de-DE" sz="1000" dirty="0">
                          <a:effectLst/>
                        </a:rPr>
                        <a:t>115479</a:t>
                      </a:r>
                      <a:endParaRPr lang="de-DE" dirty="0">
                        <a:effectLst/>
                      </a:endParaRPr>
                    </a:p>
                  </a:txBody>
                  <a:tcPr marL="38100" marR="38100" marT="38100" marB="38100" anchor="ctr"/>
                </a:tc>
                <a:extLst>
                  <a:ext uri="{0D108BD9-81ED-4DB2-BD59-A6C34878D82A}">
                    <a16:rowId xmlns:a16="http://schemas.microsoft.com/office/drawing/2014/main" val="4083218561"/>
                  </a:ext>
                </a:extLst>
              </a:tr>
            </a:tbl>
          </a:graphicData>
        </a:graphic>
      </p:graphicFrame>
      <p:graphicFrame>
        <p:nvGraphicFramePr>
          <p:cNvPr id="28" name="Tableau 27">
            <a:extLst>
              <a:ext uri="{FF2B5EF4-FFF2-40B4-BE49-F238E27FC236}">
                <a16:creationId xmlns:a16="http://schemas.microsoft.com/office/drawing/2014/main" id="{CFC45BE7-A1B9-4BFC-A084-3A08EF5B1752}"/>
              </a:ext>
            </a:extLst>
          </p:cNvPr>
          <p:cNvGraphicFramePr>
            <a:graphicFrameLocks noGrp="1" noChangeAspect="1"/>
          </p:cNvGraphicFramePr>
          <p:nvPr>
            <p:extLst>
              <p:ext uri="{D42A27DB-BD31-4B8C-83A1-F6EECF244321}">
                <p14:modId xmlns:p14="http://schemas.microsoft.com/office/powerpoint/2010/main" val="712782107"/>
              </p:ext>
            </p:extLst>
          </p:nvPr>
        </p:nvGraphicFramePr>
        <p:xfrm>
          <a:off x="322" y="4121293"/>
          <a:ext cx="9143999" cy="2725679"/>
        </p:xfrm>
        <a:graphic>
          <a:graphicData uri="http://schemas.openxmlformats.org/drawingml/2006/table">
            <a:tbl>
              <a:tblPr firstRow="1" firstCol="1" bandRow="1">
                <a:tableStyleId>{7DF18680-E054-41AD-8BC1-D1AEF772440D}</a:tableStyleId>
              </a:tblPr>
              <a:tblGrid>
                <a:gridCol w="1187302">
                  <a:extLst>
                    <a:ext uri="{9D8B030D-6E8A-4147-A177-3AD203B41FA5}">
                      <a16:colId xmlns:a16="http://schemas.microsoft.com/office/drawing/2014/main" val="20000"/>
                    </a:ext>
                  </a:extLst>
                </a:gridCol>
                <a:gridCol w="2325533">
                  <a:extLst>
                    <a:ext uri="{9D8B030D-6E8A-4147-A177-3AD203B41FA5}">
                      <a16:colId xmlns:a16="http://schemas.microsoft.com/office/drawing/2014/main" val="20001"/>
                    </a:ext>
                  </a:extLst>
                </a:gridCol>
                <a:gridCol w="2815582">
                  <a:extLst>
                    <a:ext uri="{9D8B030D-6E8A-4147-A177-3AD203B41FA5}">
                      <a16:colId xmlns:a16="http://schemas.microsoft.com/office/drawing/2014/main" val="20003"/>
                    </a:ext>
                  </a:extLst>
                </a:gridCol>
                <a:gridCol w="2815582">
                  <a:extLst>
                    <a:ext uri="{9D8B030D-6E8A-4147-A177-3AD203B41FA5}">
                      <a16:colId xmlns:a16="http://schemas.microsoft.com/office/drawing/2014/main" val="2858327194"/>
                    </a:ext>
                  </a:extLst>
                </a:gridCol>
              </a:tblGrid>
              <a:tr h="512087">
                <a:tc>
                  <a:txBody>
                    <a:bodyPr/>
                    <a:lstStyle/>
                    <a:p>
                      <a:pPr algn="ctr">
                        <a:spcBef>
                          <a:spcPts val="0"/>
                        </a:spcBef>
                        <a:spcAft>
                          <a:spcPts val="0"/>
                        </a:spcAft>
                      </a:pPr>
                      <a:r>
                        <a:rPr lang="fr-FR" sz="1600" dirty="0">
                          <a:solidFill>
                            <a:schemeClr val="tx2"/>
                          </a:solidFill>
                          <a:effectLst/>
                          <a:latin typeface="+mj-lt"/>
                          <a:cs typeface="Arial" panose="020B0604020202020204" pitchFamily="34" charset="0"/>
                        </a:rPr>
                        <a:t>INDICATEUR</a:t>
                      </a:r>
                    </a:p>
                  </a:txBody>
                  <a:tcPr marL="68589" marR="68589" marT="0" marB="0" anchor="ctr"/>
                </a:tc>
                <a:tc>
                  <a:txBody>
                    <a:bodyPr/>
                    <a:lstStyle/>
                    <a:p>
                      <a:pPr algn="ctr">
                        <a:spcBef>
                          <a:spcPts val="0"/>
                        </a:spcBef>
                        <a:spcAft>
                          <a:spcPts val="0"/>
                        </a:spcAft>
                      </a:pPr>
                      <a:r>
                        <a:rPr lang="fr-FR" sz="1600" dirty="0">
                          <a:effectLst/>
                        </a:rPr>
                        <a:t>Détail du calcul pour l’entreprise</a:t>
                      </a:r>
                      <a:endParaRPr lang="fr-FR" sz="1600" i="1" dirty="0">
                        <a:solidFill>
                          <a:schemeClr val="tx2"/>
                        </a:solidFill>
                        <a:effectLst/>
                        <a:latin typeface="+mj-lt"/>
                        <a:ea typeface="Verdana"/>
                        <a:cs typeface="Arial" panose="020B0604020202020204" pitchFamily="34" charset="0"/>
                      </a:endParaRPr>
                    </a:p>
                  </a:txBody>
                  <a:tcPr marL="68589" marR="68589" marT="0" marB="0" anchor="ctr"/>
                </a:tc>
                <a:tc>
                  <a:txBody>
                    <a:bodyPr/>
                    <a:lstStyle/>
                    <a:p>
                      <a:pPr algn="ctr">
                        <a:spcBef>
                          <a:spcPts val="0"/>
                        </a:spcBef>
                        <a:spcAft>
                          <a:spcPts val="0"/>
                        </a:spcAft>
                      </a:pPr>
                      <a:r>
                        <a:rPr lang="fr-FR" sz="1600" dirty="0">
                          <a:effectLst/>
                        </a:rPr>
                        <a:t>Résultats Entreprise</a:t>
                      </a:r>
                      <a:endParaRPr lang="fr-FR" sz="1600" i="1" dirty="0">
                        <a:solidFill>
                          <a:schemeClr val="tx2"/>
                        </a:solidFill>
                        <a:effectLst/>
                        <a:latin typeface="+mj-lt"/>
                        <a:ea typeface="Verdana"/>
                        <a:cs typeface="Arial" panose="020B0604020202020204" pitchFamily="34" charset="0"/>
                      </a:endParaRPr>
                    </a:p>
                  </a:txBody>
                  <a:tcPr marL="68589" marR="68589" marT="0" marB="0" anchor="ctr"/>
                </a:tc>
                <a:tc>
                  <a:txBody>
                    <a:bodyPr/>
                    <a:lstStyle/>
                    <a:p>
                      <a:pPr algn="ctr">
                        <a:spcBef>
                          <a:spcPts val="0"/>
                        </a:spcBef>
                        <a:spcAft>
                          <a:spcPts val="0"/>
                        </a:spcAft>
                      </a:pPr>
                      <a:r>
                        <a:rPr lang="fr-FR" sz="1600" i="1" dirty="0">
                          <a:solidFill>
                            <a:schemeClr val="bg1"/>
                          </a:solidFill>
                          <a:effectLst/>
                          <a:latin typeface="+mj-lt"/>
                          <a:ea typeface="Verdana"/>
                          <a:cs typeface="Arial" panose="020B0604020202020204" pitchFamily="34" charset="0"/>
                        </a:rPr>
                        <a:t>Résultats Jura</a:t>
                      </a:r>
                    </a:p>
                  </a:txBody>
                  <a:tcPr marL="68589" marR="68589" marT="0" marB="0" anchor="ctr"/>
                </a:tc>
                <a:extLst>
                  <a:ext uri="{0D108BD9-81ED-4DB2-BD59-A6C34878D82A}">
                    <a16:rowId xmlns:a16="http://schemas.microsoft.com/office/drawing/2014/main" val="10000"/>
                  </a:ext>
                </a:extLst>
              </a:tr>
              <a:tr h="737864">
                <a:tc>
                  <a:txBody>
                    <a:bodyPr/>
                    <a:lstStyle/>
                    <a:p>
                      <a:pPr>
                        <a:spcAft>
                          <a:spcPts val="0"/>
                        </a:spcAft>
                      </a:pPr>
                      <a:r>
                        <a:rPr lang="fr-FR" sz="1600" dirty="0">
                          <a:effectLst/>
                        </a:rPr>
                        <a:t>Taux de fréquence</a:t>
                      </a:r>
                      <a:endParaRPr lang="fr-FR" sz="1600" dirty="0">
                        <a:solidFill>
                          <a:srgbClr val="FFFFFF"/>
                        </a:solidFill>
                        <a:effectLst/>
                        <a:latin typeface="+mj-lt"/>
                        <a:ea typeface="Calibri"/>
                        <a:cs typeface="Calibri" panose="020F0502020204030204" pitchFamily="34" charset="0"/>
                      </a:endParaRPr>
                    </a:p>
                  </a:txBody>
                  <a:tcPr marL="44443" marR="44443" marT="0" marB="0" anchor="ctr"/>
                </a:tc>
                <a:tc>
                  <a:txBody>
                    <a:bodyPr/>
                    <a:lstStyle/>
                    <a:p>
                      <a:pPr algn="ctr">
                        <a:spcBef>
                          <a:spcPts val="100"/>
                        </a:spcBef>
                        <a:spcAft>
                          <a:spcPts val="0"/>
                        </a:spcAft>
                      </a:pPr>
                      <a:r>
                        <a:rPr lang="fr-FR" sz="1600" b="1" i="1" dirty="0">
                          <a:solidFill>
                            <a:srgbClr val="FF0000"/>
                          </a:solidFill>
                          <a:effectLst/>
                          <a:latin typeface="+mj-lt"/>
                          <a:ea typeface="Calibri"/>
                        </a:rPr>
                        <a:t>(3 / 109980) x 1 000 000</a:t>
                      </a:r>
                    </a:p>
                  </a:txBody>
                  <a:tcPr marL="68580" marR="108000" marT="0" marB="0" anchor="ctr"/>
                </a:tc>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fr-FR" sz="1600" b="1" dirty="0">
                          <a:solidFill>
                            <a:srgbClr val="FF0000"/>
                          </a:solidFill>
                        </a:rPr>
                        <a:t>27,3</a:t>
                      </a:r>
                    </a:p>
                  </a:txBody>
                  <a:tcPr marL="68580" marR="108000" marT="0" marB="0" anchor="ctr"/>
                </a:tc>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fr-FR" sz="1600" b="1" dirty="0">
                          <a:solidFill>
                            <a:srgbClr val="FF0000"/>
                          </a:solidFill>
                        </a:rPr>
                        <a:t>25,5</a:t>
                      </a:r>
                    </a:p>
                  </a:txBody>
                  <a:tcPr marL="68580" marR="108000" marT="0" marB="0" anchor="ctr"/>
                </a:tc>
                <a:extLst>
                  <a:ext uri="{0D108BD9-81ED-4DB2-BD59-A6C34878D82A}">
                    <a16:rowId xmlns:a16="http://schemas.microsoft.com/office/drawing/2014/main" val="10001"/>
                  </a:ext>
                </a:extLst>
              </a:tr>
              <a:tr h="737864">
                <a:tc>
                  <a:txBody>
                    <a:bodyPr/>
                    <a:lstStyle/>
                    <a:p>
                      <a:pPr>
                        <a:spcAft>
                          <a:spcPts val="0"/>
                        </a:spcAft>
                      </a:pPr>
                      <a:r>
                        <a:rPr lang="fr-FR" sz="1600" dirty="0">
                          <a:solidFill>
                            <a:srgbClr val="FFFFFF"/>
                          </a:solidFill>
                          <a:effectLst/>
                          <a:latin typeface="+mj-lt"/>
                          <a:ea typeface="Calibri"/>
                          <a:cs typeface="Calibri" panose="020F0502020204030204" pitchFamily="34" charset="0"/>
                        </a:rPr>
                        <a:t>Indice de fréquence</a:t>
                      </a:r>
                    </a:p>
                  </a:txBody>
                  <a:tcPr marL="44443" marR="44443" marT="0" marB="0" anchor="ctr"/>
                </a:tc>
                <a:tc>
                  <a:txBody>
                    <a:bodyPr/>
                    <a:lstStyle/>
                    <a:p>
                      <a:pPr algn="ctr">
                        <a:spcBef>
                          <a:spcPts val="100"/>
                        </a:spcBef>
                        <a:spcAft>
                          <a:spcPts val="0"/>
                        </a:spcAft>
                      </a:pPr>
                      <a:r>
                        <a:rPr lang="fr-FR" sz="1600" b="1" i="1" dirty="0">
                          <a:solidFill>
                            <a:srgbClr val="FF0000"/>
                          </a:solidFill>
                          <a:effectLst/>
                          <a:latin typeface="+mj-lt"/>
                          <a:ea typeface="Calibri"/>
                        </a:rPr>
                        <a:t>(3 / 60) x 1000</a:t>
                      </a:r>
                    </a:p>
                  </a:txBody>
                  <a:tcPr marL="68580" marR="108000" marT="0" marB="0" anchor="ctr"/>
                </a:tc>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fr-FR" sz="1600" b="1" dirty="0">
                          <a:solidFill>
                            <a:srgbClr val="FF0000"/>
                          </a:solidFill>
                        </a:rPr>
                        <a:t>50</a:t>
                      </a:r>
                    </a:p>
                  </a:txBody>
                  <a:tcPr marL="68580" marR="108000" marT="0" marB="0" anchor="ctr"/>
                </a:tc>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fr-FR" sz="1600" b="1" dirty="0">
                          <a:solidFill>
                            <a:srgbClr val="FF0000"/>
                          </a:solidFill>
                        </a:rPr>
                        <a:t>38,2</a:t>
                      </a:r>
                    </a:p>
                  </a:txBody>
                  <a:tcPr marL="68580" marR="108000" marT="0" marB="0" anchor="ctr"/>
                </a:tc>
                <a:extLst>
                  <a:ext uri="{0D108BD9-81ED-4DB2-BD59-A6C34878D82A}">
                    <a16:rowId xmlns:a16="http://schemas.microsoft.com/office/drawing/2014/main" val="10003"/>
                  </a:ext>
                </a:extLst>
              </a:tr>
              <a:tr h="737864">
                <a:tc>
                  <a:txBody>
                    <a:bodyPr/>
                    <a:lstStyle/>
                    <a:p>
                      <a:pPr>
                        <a:spcAft>
                          <a:spcPts val="0"/>
                        </a:spcAft>
                      </a:pPr>
                      <a:r>
                        <a:rPr lang="fr-FR" sz="1600" dirty="0">
                          <a:effectLst/>
                        </a:rPr>
                        <a:t>Taux de gravité</a:t>
                      </a:r>
                      <a:endParaRPr lang="fr-FR" sz="1600" dirty="0">
                        <a:solidFill>
                          <a:srgbClr val="FFFFFF"/>
                        </a:solidFill>
                        <a:effectLst/>
                        <a:latin typeface="+mj-lt"/>
                        <a:ea typeface="Calibri"/>
                        <a:cs typeface="Calibri" panose="020F0502020204030204" pitchFamily="34" charset="0"/>
                      </a:endParaRPr>
                    </a:p>
                  </a:txBody>
                  <a:tcPr marL="44443" marR="44443" marT="0" marB="0" anchor="ctr"/>
                </a:tc>
                <a:tc>
                  <a:txBody>
                    <a:bodyPr/>
                    <a:lstStyle/>
                    <a:p>
                      <a:pPr algn="ctr">
                        <a:spcBef>
                          <a:spcPts val="100"/>
                        </a:spcBef>
                        <a:spcAft>
                          <a:spcPts val="0"/>
                        </a:spcAft>
                      </a:pPr>
                      <a:r>
                        <a:rPr lang="fr-FR" sz="1600" b="1" i="1" dirty="0">
                          <a:solidFill>
                            <a:srgbClr val="FF0000"/>
                          </a:solidFill>
                          <a:effectLst/>
                          <a:latin typeface="+mj-lt"/>
                          <a:ea typeface="Calibri"/>
                        </a:rPr>
                        <a:t>(148 / 109980) x 1000</a:t>
                      </a:r>
                    </a:p>
                  </a:txBody>
                  <a:tcPr marL="68580" marR="108000" marT="0" marB="0" anchor="ctr"/>
                </a:tc>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fr-FR" sz="1600" b="1" dirty="0">
                          <a:solidFill>
                            <a:srgbClr val="FF0000"/>
                          </a:solidFill>
                        </a:rPr>
                        <a:t>1,4</a:t>
                      </a:r>
                    </a:p>
                  </a:txBody>
                  <a:tcPr marL="68580" marR="108000" marT="0" marB="0" anchor="ctr"/>
                </a:tc>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fr-FR" sz="1600" b="1" dirty="0">
                          <a:solidFill>
                            <a:srgbClr val="FF0000"/>
                          </a:solidFill>
                        </a:rPr>
                        <a:t>1,43</a:t>
                      </a:r>
                    </a:p>
                  </a:txBody>
                  <a:tcPr marL="68580" marR="108000" marT="0" marB="0" anchor="ctr"/>
                </a:tc>
                <a:extLst>
                  <a:ext uri="{0D108BD9-81ED-4DB2-BD59-A6C34878D82A}">
                    <a16:rowId xmlns:a16="http://schemas.microsoft.com/office/drawing/2014/main" val="10005"/>
                  </a:ext>
                </a:extLst>
              </a:tr>
            </a:tbl>
          </a:graphicData>
        </a:graphic>
      </p:graphicFrame>
      <p:sp>
        <p:nvSpPr>
          <p:cNvPr id="29" name="Text Box 4">
            <a:extLst>
              <a:ext uri="{FF2B5EF4-FFF2-40B4-BE49-F238E27FC236}">
                <a16:creationId xmlns:a16="http://schemas.microsoft.com/office/drawing/2014/main" id="{81CDC586-72FC-4F0E-A22B-080D123C5862}"/>
              </a:ext>
            </a:extLst>
          </p:cNvPr>
          <p:cNvSpPr txBox="1">
            <a:spLocks noChangeArrowheads="1"/>
          </p:cNvSpPr>
          <p:nvPr/>
        </p:nvSpPr>
        <p:spPr bwMode="auto">
          <a:xfrm>
            <a:off x="878135" y="3659628"/>
            <a:ext cx="75961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Définir les indicateurs suivants pour l’année 2018</a:t>
            </a:r>
          </a:p>
        </p:txBody>
      </p:sp>
    </p:spTree>
    <p:custDataLst>
      <p:tags r:id="rId1"/>
    </p:custDataLst>
    <p:extLst>
      <p:ext uri="{BB962C8B-B14F-4D97-AF65-F5344CB8AC3E}">
        <p14:creationId xmlns:p14="http://schemas.microsoft.com/office/powerpoint/2010/main" val="1095716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6146" name="Group 54"/>
          <p:cNvGrpSpPr>
            <a:grpSpLocks/>
          </p:cNvGrpSpPr>
          <p:nvPr/>
        </p:nvGrpSpPr>
        <p:grpSpPr bwMode="auto">
          <a:xfrm>
            <a:off x="0" y="620713"/>
            <a:ext cx="9109075" cy="228600"/>
            <a:chOff x="0" y="624"/>
            <a:chExt cx="5520" cy="144"/>
          </a:xfrm>
        </p:grpSpPr>
        <p:grpSp>
          <p:nvGrpSpPr>
            <p:cNvPr id="6211" name="Group 32"/>
            <p:cNvGrpSpPr>
              <a:grpSpLocks/>
            </p:cNvGrpSpPr>
            <p:nvPr/>
          </p:nvGrpSpPr>
          <p:grpSpPr bwMode="auto">
            <a:xfrm>
              <a:off x="5398" y="624"/>
              <a:ext cx="122" cy="144"/>
              <a:chOff x="5807" y="909"/>
              <a:chExt cx="131" cy="181"/>
            </a:xfrm>
          </p:grpSpPr>
          <p:sp>
            <p:nvSpPr>
              <p:cNvPr id="6226"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6227"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6212" name="Group 35"/>
            <p:cNvGrpSpPr>
              <a:grpSpLocks/>
            </p:cNvGrpSpPr>
            <p:nvPr/>
          </p:nvGrpSpPr>
          <p:grpSpPr bwMode="auto">
            <a:xfrm>
              <a:off x="5073" y="624"/>
              <a:ext cx="268" cy="144"/>
              <a:chOff x="5458" y="909"/>
              <a:chExt cx="288" cy="181"/>
            </a:xfrm>
          </p:grpSpPr>
          <p:sp>
            <p:nvSpPr>
              <p:cNvPr id="6224"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6225"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6213" name="Group 38"/>
            <p:cNvGrpSpPr>
              <a:grpSpLocks/>
            </p:cNvGrpSpPr>
            <p:nvPr/>
          </p:nvGrpSpPr>
          <p:grpSpPr bwMode="auto">
            <a:xfrm>
              <a:off x="4623" y="624"/>
              <a:ext cx="397" cy="144"/>
              <a:chOff x="4974" y="909"/>
              <a:chExt cx="427" cy="181"/>
            </a:xfrm>
          </p:grpSpPr>
          <p:sp>
            <p:nvSpPr>
              <p:cNvPr id="6222"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6223"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6214" name="Group 41"/>
            <p:cNvGrpSpPr>
              <a:grpSpLocks/>
            </p:cNvGrpSpPr>
            <p:nvPr/>
          </p:nvGrpSpPr>
          <p:grpSpPr bwMode="auto">
            <a:xfrm>
              <a:off x="3331" y="624"/>
              <a:ext cx="1239" cy="144"/>
              <a:chOff x="3585" y="909"/>
              <a:chExt cx="1332" cy="181"/>
            </a:xfrm>
          </p:grpSpPr>
          <p:sp>
            <p:nvSpPr>
              <p:cNvPr id="6218"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6219"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6220"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6221"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6215" name="Group 46"/>
            <p:cNvGrpSpPr>
              <a:grpSpLocks/>
            </p:cNvGrpSpPr>
            <p:nvPr/>
          </p:nvGrpSpPr>
          <p:grpSpPr bwMode="auto">
            <a:xfrm>
              <a:off x="0" y="624"/>
              <a:ext cx="3282" cy="144"/>
              <a:chOff x="4" y="909"/>
              <a:chExt cx="3528" cy="181"/>
            </a:xfrm>
          </p:grpSpPr>
          <p:sp>
            <p:nvSpPr>
              <p:cNvPr id="6216"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6217"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6148" name="Rectangle 2"/>
          <p:cNvSpPr>
            <a:spLocks noChangeArrowheads="1"/>
          </p:cNvSpPr>
          <p:nvPr/>
        </p:nvSpPr>
        <p:spPr bwMode="auto">
          <a:xfrm>
            <a:off x="0" y="1657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endParaRPr lang="fr-FR" altLang="fr-FR"/>
          </a:p>
        </p:txBody>
      </p:sp>
      <p:sp>
        <p:nvSpPr>
          <p:cNvPr id="6149" name="Rectangle 3"/>
          <p:cNvSpPr>
            <a:spLocks noChangeArrowheads="1"/>
          </p:cNvSpPr>
          <p:nvPr/>
        </p:nvSpPr>
        <p:spPr bwMode="auto">
          <a:xfrm>
            <a:off x="0" y="1657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endParaRPr lang="fr-FR" altLang="fr-FR"/>
          </a:p>
        </p:txBody>
      </p:sp>
      <p:sp>
        <p:nvSpPr>
          <p:cNvPr id="257028" name="Text Box 4">
            <a:extLst>
              <a:ext uri="{FF2B5EF4-FFF2-40B4-BE49-F238E27FC236}">
                <a16:creationId xmlns:a16="http://schemas.microsoft.com/office/drawing/2014/main" id="{F0340B9E-43C7-4583-B8B0-E1772C45ECCE}"/>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sp>
        <p:nvSpPr>
          <p:cNvPr id="6151" name="Rectangle 5"/>
          <p:cNvSpPr>
            <a:spLocks noChangeArrowheads="1"/>
          </p:cNvSpPr>
          <p:nvPr/>
        </p:nvSpPr>
        <p:spPr bwMode="auto">
          <a:xfrm>
            <a:off x="1168400" y="5808663"/>
            <a:ext cx="1841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br>
              <a:rPr lang="fr-FR" altLang="fr-FR" sz="1400" b="0"/>
            </a:br>
            <a:endParaRPr lang="fr-FR" altLang="fr-FR" sz="1800" b="0">
              <a:latin typeface="Arial" charset="0"/>
            </a:endParaRPr>
          </a:p>
        </p:txBody>
      </p:sp>
      <p:graphicFrame>
        <p:nvGraphicFramePr>
          <p:cNvPr id="3" name="Tableau 2">
            <a:extLst>
              <a:ext uri="{FF2B5EF4-FFF2-40B4-BE49-F238E27FC236}">
                <a16:creationId xmlns:a16="http://schemas.microsoft.com/office/drawing/2014/main" id="{8F2AA7D8-1868-42DF-A077-3385E55BF5D9}"/>
              </a:ext>
            </a:extLst>
          </p:cNvPr>
          <p:cNvGraphicFramePr>
            <a:graphicFrameLocks noGrp="1" noChangeAspect="1"/>
          </p:cNvGraphicFramePr>
          <p:nvPr>
            <p:extLst>
              <p:ext uri="{D42A27DB-BD31-4B8C-83A1-F6EECF244321}">
                <p14:modId xmlns:p14="http://schemas.microsoft.com/office/powerpoint/2010/main" val="1756593119"/>
              </p:ext>
            </p:extLst>
          </p:nvPr>
        </p:nvGraphicFramePr>
        <p:xfrm>
          <a:off x="0" y="1959264"/>
          <a:ext cx="9144000" cy="3363832"/>
        </p:xfrm>
        <a:graphic>
          <a:graphicData uri="http://schemas.openxmlformats.org/drawingml/2006/table">
            <a:tbl>
              <a:tblPr firstRow="1" firstCol="1" bandRow="1">
                <a:tableStyleId>{5C22544A-7EE6-4342-B048-85BDC9FD1C3A}</a:tableStyleId>
              </a:tblPr>
              <a:tblGrid>
                <a:gridCol w="2286000">
                  <a:extLst>
                    <a:ext uri="{9D8B030D-6E8A-4147-A177-3AD203B41FA5}">
                      <a16:colId xmlns:a16="http://schemas.microsoft.com/office/drawing/2014/main" val="20000"/>
                    </a:ext>
                  </a:extLst>
                </a:gridCol>
                <a:gridCol w="2286000">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gridCol w="2286000">
                  <a:extLst>
                    <a:ext uri="{9D8B030D-6E8A-4147-A177-3AD203B41FA5}">
                      <a16:colId xmlns:a16="http://schemas.microsoft.com/office/drawing/2014/main" val="20003"/>
                    </a:ext>
                  </a:extLst>
                </a:gridCol>
              </a:tblGrid>
              <a:tr h="1106214">
                <a:tc>
                  <a:txBody>
                    <a:bodyPr/>
                    <a:lstStyle/>
                    <a:p>
                      <a:pPr algn="ctr">
                        <a:spcBef>
                          <a:spcPts val="0"/>
                        </a:spcBef>
                        <a:spcAft>
                          <a:spcPts val="0"/>
                        </a:spcAft>
                      </a:pPr>
                      <a:r>
                        <a:rPr lang="fr-FR" sz="1600" dirty="0">
                          <a:solidFill>
                            <a:schemeClr val="tx2"/>
                          </a:solidFill>
                          <a:effectLst/>
                          <a:latin typeface="+mj-lt"/>
                          <a:cs typeface="Arial" panose="020B0604020202020204" pitchFamily="34" charset="0"/>
                        </a:rPr>
                        <a:t>Données statistiques tous CTN </a:t>
                      </a:r>
                    </a:p>
                  </a:txBody>
                  <a:tcPr marL="68589" marR="68589" marT="0" marB="0" anchor="ctr">
                    <a:solidFill>
                      <a:srgbClr val="FFCC99"/>
                    </a:solidFill>
                  </a:tcPr>
                </a:tc>
                <a:tc>
                  <a:txBody>
                    <a:bodyPr/>
                    <a:lstStyle/>
                    <a:p>
                      <a:pPr algn="ctr">
                        <a:spcBef>
                          <a:spcPts val="0"/>
                        </a:spcBef>
                        <a:spcAft>
                          <a:spcPts val="0"/>
                        </a:spcAft>
                      </a:pPr>
                      <a:r>
                        <a:rPr lang="fr-FR" sz="1600" dirty="0">
                          <a:solidFill>
                            <a:schemeClr val="tx2"/>
                          </a:solidFill>
                          <a:effectLst/>
                          <a:latin typeface="+mj-lt"/>
                          <a:ea typeface="Verdana"/>
                          <a:cs typeface="Arial" panose="020B0604020202020204" pitchFamily="34" charset="0"/>
                        </a:rPr>
                        <a:t>Jura 2018</a:t>
                      </a:r>
                    </a:p>
                  </a:txBody>
                  <a:tcPr marL="68589" marR="68589" marT="0" marB="0" anchor="ctr">
                    <a:solidFill>
                      <a:srgbClr val="FFCC99"/>
                    </a:solidFill>
                  </a:tcPr>
                </a:tc>
                <a:tc>
                  <a:txBody>
                    <a:bodyPr/>
                    <a:lstStyle/>
                    <a:p>
                      <a:pPr algn="ctr">
                        <a:spcBef>
                          <a:spcPts val="0"/>
                        </a:spcBef>
                        <a:spcAft>
                          <a:spcPts val="0"/>
                        </a:spcAft>
                      </a:pPr>
                      <a:r>
                        <a:rPr lang="fr-FR" sz="1600" i="1" dirty="0">
                          <a:solidFill>
                            <a:schemeClr val="tx2"/>
                          </a:solidFill>
                          <a:effectLst/>
                          <a:latin typeface="+mj-lt"/>
                          <a:ea typeface="Verdana"/>
                          <a:cs typeface="Arial" panose="020B0604020202020204" pitchFamily="34" charset="0"/>
                        </a:rPr>
                        <a:t>France 2018</a:t>
                      </a:r>
                    </a:p>
                  </a:txBody>
                  <a:tcPr marL="68589" marR="68589" marT="0" marB="0" anchor="ctr">
                    <a:solidFill>
                      <a:srgbClr val="FFCC99"/>
                    </a:solidFill>
                  </a:tcPr>
                </a:tc>
                <a:tc>
                  <a:txBody>
                    <a:bodyPr/>
                    <a:lstStyle/>
                    <a:p>
                      <a:pPr algn="ctr">
                        <a:spcBef>
                          <a:spcPts val="0"/>
                        </a:spcBef>
                        <a:spcAft>
                          <a:spcPts val="0"/>
                        </a:spcAft>
                      </a:pPr>
                      <a:r>
                        <a:rPr lang="fr-FR" sz="1600" i="1" dirty="0">
                          <a:solidFill>
                            <a:schemeClr val="tx2"/>
                          </a:solidFill>
                          <a:effectLst/>
                          <a:latin typeface="+mj-lt"/>
                          <a:ea typeface="Verdana"/>
                          <a:cs typeface="Arial" panose="020B0604020202020204" pitchFamily="34" charset="0"/>
                        </a:rPr>
                        <a:t>Poids </a:t>
                      </a:r>
                    </a:p>
                    <a:p>
                      <a:pPr algn="ctr">
                        <a:spcBef>
                          <a:spcPts val="0"/>
                        </a:spcBef>
                        <a:spcAft>
                          <a:spcPts val="0"/>
                        </a:spcAft>
                      </a:pPr>
                      <a:r>
                        <a:rPr lang="fr-FR" sz="1600" i="1" dirty="0">
                          <a:solidFill>
                            <a:schemeClr val="tx2"/>
                          </a:solidFill>
                          <a:effectLst/>
                          <a:latin typeface="+mj-lt"/>
                          <a:ea typeface="Verdana"/>
                          <a:cs typeface="Arial" panose="020B0604020202020204" pitchFamily="34" charset="0"/>
                        </a:rPr>
                        <a:t>Jura / France</a:t>
                      </a:r>
                    </a:p>
                  </a:txBody>
                  <a:tcPr marL="68589" marR="68589" marT="0" marB="0" anchor="ctr">
                    <a:solidFill>
                      <a:srgbClr val="FFCC99"/>
                    </a:solidFill>
                  </a:tcPr>
                </a:tc>
                <a:extLst>
                  <a:ext uri="{0D108BD9-81ED-4DB2-BD59-A6C34878D82A}">
                    <a16:rowId xmlns:a16="http://schemas.microsoft.com/office/drawing/2014/main" val="10000"/>
                  </a:ext>
                </a:extLst>
              </a:tr>
              <a:tr h="418621">
                <a:tc>
                  <a:txBody>
                    <a:bodyPr/>
                    <a:lstStyle/>
                    <a:p>
                      <a:pPr>
                        <a:spcAft>
                          <a:spcPts val="0"/>
                        </a:spcAft>
                      </a:pPr>
                      <a:r>
                        <a:rPr lang="fr-FR" sz="1600" dirty="0">
                          <a:solidFill>
                            <a:srgbClr val="FFFFFF"/>
                          </a:solidFill>
                          <a:effectLst/>
                          <a:latin typeface="+mj-lt"/>
                          <a:ea typeface="Times New Roman"/>
                          <a:cs typeface="Calibri" panose="020F0502020204030204" pitchFamily="34" charset="0"/>
                        </a:rPr>
                        <a:t>Nb de salariés</a:t>
                      </a:r>
                      <a:endParaRPr lang="fr-FR" sz="1600" dirty="0">
                        <a:solidFill>
                          <a:srgbClr val="FFFFFF"/>
                        </a:solidFill>
                        <a:effectLst/>
                        <a:latin typeface="+mj-lt"/>
                        <a:ea typeface="Calibri"/>
                        <a:cs typeface="Calibri" panose="020F0502020204030204" pitchFamily="34" charset="0"/>
                      </a:endParaRPr>
                    </a:p>
                  </a:txBody>
                  <a:tcPr marL="44443" marR="44443" marT="0" marB="0" anchor="ctr"/>
                </a:tc>
                <a:tc>
                  <a:txBody>
                    <a:bodyPr/>
                    <a:lstStyle/>
                    <a:p>
                      <a:pPr algn="ctr">
                        <a:spcBef>
                          <a:spcPts val="100"/>
                        </a:spcBef>
                        <a:spcAft>
                          <a:spcPts val="0"/>
                        </a:spcAft>
                      </a:pPr>
                      <a:r>
                        <a:rPr lang="fr-FR" sz="1600" b="1" dirty="0">
                          <a:solidFill>
                            <a:srgbClr val="FF0000"/>
                          </a:solidFill>
                          <a:effectLst/>
                          <a:latin typeface="+mj-lt"/>
                          <a:ea typeface="Calibri"/>
                        </a:rPr>
                        <a:t>61785</a:t>
                      </a:r>
                    </a:p>
                  </a:txBody>
                  <a:tcPr marL="68580" marR="108000" marT="0" marB="0" anchor="ctr"/>
                </a:tc>
                <a:tc>
                  <a:txBody>
                    <a:bodyPr/>
                    <a:lstStyle/>
                    <a:p>
                      <a:pPr algn="ctr">
                        <a:spcBef>
                          <a:spcPts val="100"/>
                        </a:spcBef>
                        <a:spcAft>
                          <a:spcPts val="0"/>
                        </a:spcAft>
                      </a:pPr>
                      <a:r>
                        <a:rPr lang="fr-FR" sz="1600" b="0" i="1" dirty="0">
                          <a:solidFill>
                            <a:schemeClr val="tx1"/>
                          </a:solidFill>
                          <a:effectLst/>
                          <a:latin typeface="+mj-lt"/>
                          <a:ea typeface="Calibri"/>
                        </a:rPr>
                        <a:t>18 875 562</a:t>
                      </a:r>
                    </a:p>
                  </a:txBody>
                  <a:tcPr marL="68580" marR="108000" marT="0" marB="0" anchor="ctr"/>
                </a:tc>
                <a:tc>
                  <a:txBody>
                    <a:bodyPr/>
                    <a:lstStyle/>
                    <a:p>
                      <a:pPr algn="ctr">
                        <a:spcBef>
                          <a:spcPts val="100"/>
                        </a:spcBef>
                        <a:spcAft>
                          <a:spcPts val="100"/>
                        </a:spcAft>
                      </a:pPr>
                      <a:r>
                        <a:rPr lang="fr-FR" sz="1600" b="1" dirty="0">
                          <a:solidFill>
                            <a:srgbClr val="FF0000"/>
                          </a:solidFill>
                          <a:effectLst/>
                          <a:latin typeface="+mj-lt"/>
                          <a:ea typeface="Verdana"/>
                          <a:cs typeface="Times New Roman"/>
                        </a:rPr>
                        <a:t>0,33%</a:t>
                      </a:r>
                    </a:p>
                  </a:txBody>
                  <a:tcPr marL="68580" marR="108000" marT="0" marB="0" anchor="ctr"/>
                </a:tc>
                <a:extLst>
                  <a:ext uri="{0D108BD9-81ED-4DB2-BD59-A6C34878D82A}">
                    <a16:rowId xmlns:a16="http://schemas.microsoft.com/office/drawing/2014/main" val="10001"/>
                  </a:ext>
                </a:extLst>
              </a:tr>
              <a:tr h="597952">
                <a:tc>
                  <a:txBody>
                    <a:bodyPr/>
                    <a:lstStyle/>
                    <a:p>
                      <a:pPr>
                        <a:spcAft>
                          <a:spcPts val="0"/>
                        </a:spcAft>
                      </a:pPr>
                      <a:r>
                        <a:rPr lang="fr-FR" sz="1600" dirty="0">
                          <a:solidFill>
                            <a:srgbClr val="FFFFFF"/>
                          </a:solidFill>
                          <a:effectLst/>
                          <a:latin typeface="+mj-lt"/>
                          <a:ea typeface="Times New Roman"/>
                          <a:cs typeface="Calibri" panose="020F0502020204030204" pitchFamily="34" charset="0"/>
                        </a:rPr>
                        <a:t>Accidents du travail </a:t>
                      </a:r>
                      <a:endParaRPr lang="fr-FR" sz="1600" dirty="0">
                        <a:solidFill>
                          <a:srgbClr val="FFFFFF"/>
                        </a:solidFill>
                        <a:effectLst/>
                        <a:latin typeface="+mj-lt"/>
                        <a:ea typeface="Calibri"/>
                        <a:cs typeface="Calibri" panose="020F0502020204030204" pitchFamily="34" charset="0"/>
                      </a:endParaRPr>
                    </a:p>
                  </a:txBody>
                  <a:tcPr marL="44443" marR="44443" marT="0" marB="0" anchor="ctr"/>
                </a:tc>
                <a:tc>
                  <a:txBody>
                    <a:bodyPr/>
                    <a:lstStyle/>
                    <a:p>
                      <a:pPr algn="ctr">
                        <a:spcBef>
                          <a:spcPts val="100"/>
                        </a:spcBef>
                        <a:spcAft>
                          <a:spcPts val="0"/>
                        </a:spcAft>
                      </a:pPr>
                      <a:r>
                        <a:rPr lang="fr-FR" sz="1600" b="1" dirty="0">
                          <a:solidFill>
                            <a:srgbClr val="FF0000"/>
                          </a:solidFill>
                          <a:effectLst/>
                          <a:latin typeface="+mj-lt"/>
                          <a:ea typeface="Calibri"/>
                        </a:rPr>
                        <a:t>2362</a:t>
                      </a:r>
                    </a:p>
                  </a:txBody>
                  <a:tcPr marL="68580" marR="108000" marT="0" marB="0" anchor="ctr"/>
                </a:tc>
                <a:tc>
                  <a:txBody>
                    <a:bodyPr/>
                    <a:lstStyle/>
                    <a:p>
                      <a:pPr algn="ctr">
                        <a:spcBef>
                          <a:spcPts val="100"/>
                        </a:spcBef>
                        <a:spcAft>
                          <a:spcPts val="0"/>
                        </a:spcAft>
                      </a:pPr>
                      <a:r>
                        <a:rPr lang="fr-FR" sz="1600" b="0" i="1" dirty="0">
                          <a:solidFill>
                            <a:schemeClr val="tx1"/>
                          </a:solidFill>
                          <a:effectLst/>
                          <a:latin typeface="+mj-lt"/>
                          <a:ea typeface="Calibri"/>
                        </a:rPr>
                        <a:t>659 871</a:t>
                      </a:r>
                    </a:p>
                  </a:txBody>
                  <a:tcPr marL="68580" marR="108000" marT="0" marB="0" anchor="ctr"/>
                </a:tc>
                <a:tc>
                  <a:txBody>
                    <a:bodyPr/>
                    <a:lstStyle/>
                    <a:p>
                      <a:pPr algn="ctr">
                        <a:spcBef>
                          <a:spcPts val="100"/>
                        </a:spcBef>
                        <a:spcAft>
                          <a:spcPts val="100"/>
                        </a:spcAft>
                      </a:pPr>
                      <a:r>
                        <a:rPr lang="fr-FR" sz="1600" b="1" dirty="0">
                          <a:solidFill>
                            <a:srgbClr val="FF0000"/>
                          </a:solidFill>
                          <a:effectLst/>
                          <a:latin typeface="+mj-lt"/>
                          <a:ea typeface="Verdana"/>
                          <a:cs typeface="Times New Roman"/>
                        </a:rPr>
                        <a:t>0,36%</a:t>
                      </a:r>
                    </a:p>
                  </a:txBody>
                  <a:tcPr marL="68580" marR="108000" marT="0" marB="0" anchor="ctr"/>
                </a:tc>
                <a:extLst>
                  <a:ext uri="{0D108BD9-81ED-4DB2-BD59-A6C34878D82A}">
                    <a16:rowId xmlns:a16="http://schemas.microsoft.com/office/drawing/2014/main" val="10003"/>
                  </a:ext>
                </a:extLst>
              </a:tr>
              <a:tr h="643093">
                <a:tc>
                  <a:txBody>
                    <a:bodyPr/>
                    <a:lstStyle/>
                    <a:p>
                      <a:pPr>
                        <a:spcAft>
                          <a:spcPts val="0"/>
                        </a:spcAft>
                      </a:pPr>
                      <a:r>
                        <a:rPr lang="fr-FR" sz="1600" dirty="0">
                          <a:solidFill>
                            <a:srgbClr val="FFFFFF"/>
                          </a:solidFill>
                          <a:effectLst/>
                          <a:latin typeface="+mj-lt"/>
                          <a:ea typeface="Times New Roman"/>
                          <a:cs typeface="Calibri" panose="020F0502020204030204" pitchFamily="34" charset="0"/>
                        </a:rPr>
                        <a:t>Nb</a:t>
                      </a:r>
                      <a:r>
                        <a:rPr lang="fr-FR" sz="1600" baseline="0" dirty="0">
                          <a:solidFill>
                            <a:srgbClr val="FFFFFF"/>
                          </a:solidFill>
                          <a:effectLst/>
                          <a:latin typeface="+mj-lt"/>
                          <a:ea typeface="Times New Roman"/>
                          <a:cs typeface="Calibri" panose="020F0502020204030204" pitchFamily="34" charset="0"/>
                        </a:rPr>
                        <a:t> journées d’arrêt</a:t>
                      </a:r>
                      <a:endParaRPr lang="fr-FR" sz="1600" dirty="0">
                        <a:solidFill>
                          <a:srgbClr val="FFFFFF"/>
                        </a:solidFill>
                        <a:effectLst/>
                        <a:latin typeface="+mj-lt"/>
                        <a:ea typeface="Calibri"/>
                        <a:cs typeface="Calibri" panose="020F0502020204030204" pitchFamily="34" charset="0"/>
                      </a:endParaRPr>
                    </a:p>
                  </a:txBody>
                  <a:tcPr marL="44443" marR="44443" marT="0" marB="0" anchor="ctr"/>
                </a:tc>
                <a:tc>
                  <a:txBody>
                    <a:bodyPr/>
                    <a:lstStyle/>
                    <a:p>
                      <a:pPr algn="ctr">
                        <a:spcBef>
                          <a:spcPts val="100"/>
                        </a:spcBef>
                        <a:spcAft>
                          <a:spcPts val="0"/>
                        </a:spcAft>
                      </a:pPr>
                      <a:r>
                        <a:rPr lang="fr-FR" sz="1600" b="1" dirty="0">
                          <a:solidFill>
                            <a:srgbClr val="FF0000"/>
                          </a:solidFill>
                          <a:effectLst/>
                          <a:latin typeface="+mj-lt"/>
                          <a:ea typeface="Calibri"/>
                        </a:rPr>
                        <a:t>132768</a:t>
                      </a:r>
                    </a:p>
                  </a:txBody>
                  <a:tcPr marL="68580" marR="108000" marT="0" marB="0" anchor="ctr"/>
                </a:tc>
                <a:tc>
                  <a:txBody>
                    <a:bodyPr/>
                    <a:lstStyle/>
                    <a:p>
                      <a:pPr algn="ctr">
                        <a:spcBef>
                          <a:spcPts val="100"/>
                        </a:spcBef>
                        <a:spcAft>
                          <a:spcPts val="0"/>
                        </a:spcAft>
                      </a:pPr>
                      <a:r>
                        <a:rPr lang="fr-FR" sz="1600" b="0" i="1" dirty="0">
                          <a:solidFill>
                            <a:schemeClr val="tx1"/>
                          </a:solidFill>
                          <a:effectLst/>
                          <a:latin typeface="+mj-lt"/>
                          <a:ea typeface="Calibri"/>
                        </a:rPr>
                        <a:t>63 056 810</a:t>
                      </a:r>
                    </a:p>
                  </a:txBody>
                  <a:tcPr marL="68580" marR="108000" marT="0" marB="0" anchor="ctr"/>
                </a:tc>
                <a:tc>
                  <a:txBody>
                    <a:bodyPr/>
                    <a:lstStyle/>
                    <a:p>
                      <a:pPr algn="ctr">
                        <a:spcBef>
                          <a:spcPts val="100"/>
                        </a:spcBef>
                        <a:spcAft>
                          <a:spcPts val="100"/>
                        </a:spcAft>
                      </a:pPr>
                      <a:r>
                        <a:rPr lang="fr-FR" sz="1600" b="1" dirty="0">
                          <a:solidFill>
                            <a:srgbClr val="FF0000"/>
                          </a:solidFill>
                          <a:effectLst/>
                          <a:latin typeface="+mj-lt"/>
                          <a:ea typeface="Verdana"/>
                          <a:cs typeface="Times New Roman"/>
                        </a:rPr>
                        <a:t>0,21%</a:t>
                      </a:r>
                    </a:p>
                  </a:txBody>
                  <a:tcPr marL="68580" marR="108000" marT="0" marB="0" anchor="ctr"/>
                </a:tc>
                <a:extLst>
                  <a:ext uri="{0D108BD9-81ED-4DB2-BD59-A6C34878D82A}">
                    <a16:rowId xmlns:a16="http://schemas.microsoft.com/office/drawing/2014/main" val="10005"/>
                  </a:ext>
                </a:extLst>
              </a:tr>
              <a:tr h="597952">
                <a:tc>
                  <a:txBody>
                    <a:bodyPr/>
                    <a:lstStyle/>
                    <a:p>
                      <a:pPr>
                        <a:spcAft>
                          <a:spcPts val="0"/>
                        </a:spcAft>
                      </a:pPr>
                      <a:r>
                        <a:rPr lang="fr-FR" sz="1600" dirty="0">
                          <a:solidFill>
                            <a:srgbClr val="FFFFFF"/>
                          </a:solidFill>
                          <a:effectLst/>
                          <a:latin typeface="+mj-lt"/>
                          <a:ea typeface="Times New Roman"/>
                          <a:cs typeface="Calibri" panose="020F0502020204030204" pitchFamily="34" charset="0"/>
                        </a:rPr>
                        <a:t>Durée moyenne d‘arrêt</a:t>
                      </a:r>
                      <a:endParaRPr lang="fr-FR" sz="1600" dirty="0">
                        <a:solidFill>
                          <a:srgbClr val="FFFFFF"/>
                        </a:solidFill>
                        <a:effectLst/>
                        <a:latin typeface="+mj-lt"/>
                        <a:ea typeface="Calibri"/>
                        <a:cs typeface="Calibri" panose="020F0502020204030204" pitchFamily="34" charset="0"/>
                      </a:endParaRPr>
                    </a:p>
                  </a:txBody>
                  <a:tcPr marL="44443" marR="44443" marT="0" marB="0" anchor="ctr"/>
                </a:tc>
                <a:tc>
                  <a:txBody>
                    <a:bodyPr/>
                    <a:lstStyle/>
                    <a:p>
                      <a:pPr algn="ctr">
                        <a:spcAft>
                          <a:spcPts val="0"/>
                        </a:spcAft>
                      </a:pPr>
                      <a:r>
                        <a:rPr lang="fr-FR" sz="1600" b="1" dirty="0">
                          <a:solidFill>
                            <a:srgbClr val="FF0000"/>
                          </a:solidFill>
                          <a:effectLst/>
                          <a:latin typeface="+mj-lt"/>
                          <a:ea typeface="Verdana"/>
                          <a:cs typeface="Times New Roman"/>
                        </a:rPr>
                        <a:t>56,2</a:t>
                      </a:r>
                    </a:p>
                  </a:txBody>
                  <a:tcPr marL="68580" marR="108000" marT="0" marB="0" anchor="ctr"/>
                </a:tc>
                <a:tc>
                  <a:txBody>
                    <a:bodyPr/>
                    <a:lstStyle/>
                    <a:p>
                      <a:pPr algn="ctr">
                        <a:spcBef>
                          <a:spcPts val="0"/>
                        </a:spcBef>
                        <a:spcAft>
                          <a:spcPts val="0"/>
                        </a:spcAft>
                      </a:pPr>
                      <a:r>
                        <a:rPr lang="fr-FR" sz="1600" b="1" i="1" dirty="0">
                          <a:solidFill>
                            <a:srgbClr val="FF0000"/>
                          </a:solidFill>
                          <a:effectLst/>
                          <a:latin typeface="+mj-lt"/>
                          <a:ea typeface="Verdana"/>
                          <a:cs typeface="Arial" panose="020B0604020202020204" pitchFamily="34" charset="0"/>
                        </a:rPr>
                        <a:t>95,6</a:t>
                      </a:r>
                    </a:p>
                  </a:txBody>
                  <a:tcPr marL="68589" marR="108000" marT="0" marB="0" anchor="ctr"/>
                </a:tc>
                <a:tc>
                  <a:txBody>
                    <a:bodyPr/>
                    <a:lstStyle/>
                    <a:p>
                      <a:pPr algn="ctr">
                        <a:spcBef>
                          <a:spcPts val="0"/>
                        </a:spcBef>
                        <a:spcAft>
                          <a:spcPts val="0"/>
                        </a:spcAft>
                      </a:pPr>
                      <a:endParaRPr lang="fr-FR" sz="1600" b="0" dirty="0">
                        <a:solidFill>
                          <a:schemeClr val="tx1"/>
                        </a:solidFill>
                        <a:effectLst/>
                        <a:latin typeface="+mj-lt"/>
                        <a:ea typeface="Verdana"/>
                        <a:cs typeface="Arial" panose="020B0604020202020204" pitchFamily="34" charset="0"/>
                      </a:endParaRPr>
                    </a:p>
                  </a:txBody>
                  <a:tcPr marL="68589" marR="108000" marT="0" marB="0" anchor="ctr">
                    <a:solidFill>
                      <a:schemeClr val="tx1">
                        <a:lumMod val="95000"/>
                        <a:lumOff val="5000"/>
                      </a:schemeClr>
                    </a:solidFill>
                  </a:tcPr>
                </a:tc>
                <a:extLst>
                  <a:ext uri="{0D108BD9-81ED-4DB2-BD59-A6C34878D82A}">
                    <a16:rowId xmlns:a16="http://schemas.microsoft.com/office/drawing/2014/main" val="10006"/>
                  </a:ext>
                </a:extLst>
              </a:tr>
            </a:tbl>
          </a:graphicData>
        </a:graphic>
      </p:graphicFrame>
      <p:sp>
        <p:nvSpPr>
          <p:cNvPr id="6209" name="Rectangle 2"/>
          <p:cNvSpPr>
            <a:spLocks noChangeArrowheads="1"/>
          </p:cNvSpPr>
          <p:nvPr/>
        </p:nvSpPr>
        <p:spPr bwMode="auto">
          <a:xfrm>
            <a:off x="0" y="836613"/>
            <a:ext cx="9144000" cy="504825"/>
          </a:xfrm>
          <a:prstGeom prst="rect">
            <a:avLst/>
          </a:prstGeom>
          <a:solidFill>
            <a:srgbClr val="86A8FE"/>
          </a:solidFill>
          <a:ln w="12700">
            <a:solidFill>
              <a:srgbClr val="808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fr-FR" sz="1800" dirty="0">
                <a:cs typeface="Times New Roman" pitchFamily="18" charset="0"/>
              </a:rPr>
              <a:t>PRINCIPAUX INDICATEURS DE SINISTRALITE DES ACCIDENTS DU TRAVAIL </a:t>
            </a:r>
          </a:p>
          <a:p>
            <a:pPr algn="ctr"/>
            <a:r>
              <a:rPr lang="en-US" altLang="fr-FR" sz="1800" dirty="0">
                <a:cs typeface="Times New Roman" pitchFamily="18" charset="0"/>
              </a:rPr>
              <a:t>DU JURA EN 2018</a:t>
            </a:r>
            <a:endParaRPr lang="fr-FR" altLang="fr-FR" sz="1800" dirty="0"/>
          </a:p>
        </p:txBody>
      </p:sp>
      <p:sp>
        <p:nvSpPr>
          <p:cNvPr id="6210" name="ZoneTexte 1"/>
          <p:cNvSpPr txBox="1">
            <a:spLocks noChangeArrowheads="1"/>
          </p:cNvSpPr>
          <p:nvPr/>
        </p:nvSpPr>
        <p:spPr bwMode="auto">
          <a:xfrm>
            <a:off x="8788400" y="6615113"/>
            <a:ext cx="4222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pPr algn="ctr"/>
            <a:r>
              <a:rPr lang="fr-FR" altLang="fr-FR" sz="1000" b="0"/>
              <a:t>2</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8194" name="Group 54"/>
          <p:cNvGrpSpPr>
            <a:grpSpLocks/>
          </p:cNvGrpSpPr>
          <p:nvPr/>
        </p:nvGrpSpPr>
        <p:grpSpPr bwMode="auto">
          <a:xfrm>
            <a:off x="0" y="620713"/>
            <a:ext cx="9109075" cy="228600"/>
            <a:chOff x="0" y="624"/>
            <a:chExt cx="5520" cy="144"/>
          </a:xfrm>
        </p:grpSpPr>
        <p:grpSp>
          <p:nvGrpSpPr>
            <p:cNvPr id="8207" name="Group 32"/>
            <p:cNvGrpSpPr>
              <a:grpSpLocks/>
            </p:cNvGrpSpPr>
            <p:nvPr/>
          </p:nvGrpSpPr>
          <p:grpSpPr bwMode="auto">
            <a:xfrm>
              <a:off x="5398" y="624"/>
              <a:ext cx="122" cy="144"/>
              <a:chOff x="5807" y="909"/>
              <a:chExt cx="131" cy="181"/>
            </a:xfrm>
          </p:grpSpPr>
          <p:sp>
            <p:nvSpPr>
              <p:cNvPr id="8222"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8223"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8208" name="Group 35"/>
            <p:cNvGrpSpPr>
              <a:grpSpLocks/>
            </p:cNvGrpSpPr>
            <p:nvPr/>
          </p:nvGrpSpPr>
          <p:grpSpPr bwMode="auto">
            <a:xfrm>
              <a:off x="5073" y="624"/>
              <a:ext cx="268" cy="144"/>
              <a:chOff x="5458" y="909"/>
              <a:chExt cx="288" cy="181"/>
            </a:xfrm>
          </p:grpSpPr>
          <p:sp>
            <p:nvSpPr>
              <p:cNvPr id="8220"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8221"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8209" name="Group 38"/>
            <p:cNvGrpSpPr>
              <a:grpSpLocks/>
            </p:cNvGrpSpPr>
            <p:nvPr/>
          </p:nvGrpSpPr>
          <p:grpSpPr bwMode="auto">
            <a:xfrm>
              <a:off x="4623" y="624"/>
              <a:ext cx="397" cy="144"/>
              <a:chOff x="4974" y="909"/>
              <a:chExt cx="427" cy="181"/>
            </a:xfrm>
          </p:grpSpPr>
          <p:sp>
            <p:nvSpPr>
              <p:cNvPr id="8218"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8219"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8210" name="Group 41"/>
            <p:cNvGrpSpPr>
              <a:grpSpLocks/>
            </p:cNvGrpSpPr>
            <p:nvPr/>
          </p:nvGrpSpPr>
          <p:grpSpPr bwMode="auto">
            <a:xfrm>
              <a:off x="3331" y="624"/>
              <a:ext cx="1239" cy="144"/>
              <a:chOff x="3585" y="909"/>
              <a:chExt cx="1332" cy="181"/>
            </a:xfrm>
          </p:grpSpPr>
          <p:sp>
            <p:nvSpPr>
              <p:cNvPr id="8214"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8215"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8216"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8217"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8211" name="Group 46"/>
            <p:cNvGrpSpPr>
              <a:grpSpLocks/>
            </p:cNvGrpSpPr>
            <p:nvPr/>
          </p:nvGrpSpPr>
          <p:grpSpPr bwMode="auto">
            <a:xfrm>
              <a:off x="0" y="624"/>
              <a:ext cx="3282" cy="144"/>
              <a:chOff x="4" y="909"/>
              <a:chExt cx="3528" cy="181"/>
            </a:xfrm>
          </p:grpSpPr>
          <p:sp>
            <p:nvSpPr>
              <p:cNvPr id="8212"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8213"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8195" name="Espace réservé du numéro de diapositive 2"/>
          <p:cNvSpPr>
            <a:spLocks noGrp="1"/>
          </p:cNvSpPr>
          <p:nvPr>
            <p:ph type="sldNum" sz="quarter" idx="10"/>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F615F387-8689-45CE-8D0C-DF200C990044}" type="slidenum">
              <a:rPr lang="fr-FR" altLang="fr-FR" sz="1000" b="0"/>
              <a:pPr/>
              <a:t>3</a:t>
            </a:fld>
            <a:endParaRPr lang="fr-FR" altLang="fr-FR" sz="1000" b="0"/>
          </a:p>
        </p:txBody>
      </p:sp>
      <p:sp>
        <p:nvSpPr>
          <p:cNvPr id="8196" name="Rectangle 2"/>
          <p:cNvSpPr>
            <a:spLocks noChangeArrowheads="1"/>
          </p:cNvSpPr>
          <p:nvPr/>
        </p:nvSpPr>
        <p:spPr bwMode="auto">
          <a:xfrm>
            <a:off x="0" y="1657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endParaRPr lang="fr-FR" altLang="fr-FR"/>
          </a:p>
        </p:txBody>
      </p:sp>
      <p:sp>
        <p:nvSpPr>
          <p:cNvPr id="8197" name="Rectangle 3"/>
          <p:cNvSpPr>
            <a:spLocks noChangeArrowheads="1"/>
          </p:cNvSpPr>
          <p:nvPr/>
        </p:nvSpPr>
        <p:spPr bwMode="auto">
          <a:xfrm>
            <a:off x="0" y="1657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endParaRPr lang="fr-FR" altLang="fr-FR"/>
          </a:p>
        </p:txBody>
      </p:sp>
      <p:sp>
        <p:nvSpPr>
          <p:cNvPr id="8198" name="Rectangle 5"/>
          <p:cNvSpPr>
            <a:spLocks noChangeArrowheads="1"/>
          </p:cNvSpPr>
          <p:nvPr/>
        </p:nvSpPr>
        <p:spPr bwMode="auto">
          <a:xfrm>
            <a:off x="1168400" y="5808663"/>
            <a:ext cx="1841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br>
              <a:rPr lang="fr-FR" altLang="fr-FR" sz="1400" b="0"/>
            </a:br>
            <a:endParaRPr lang="fr-FR" altLang="fr-FR" sz="1800" b="0">
              <a:latin typeface="Arial" charset="0"/>
            </a:endParaRPr>
          </a:p>
        </p:txBody>
      </p:sp>
      <p:sp>
        <p:nvSpPr>
          <p:cNvPr id="8" name="Text Box 4">
            <a:extLst>
              <a:ext uri="{FF2B5EF4-FFF2-40B4-BE49-F238E27FC236}">
                <a16:creationId xmlns:a16="http://schemas.microsoft.com/office/drawing/2014/main" id="{73BF1026-2274-443B-8D6D-2DA4E66AA393}"/>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graphicFrame>
        <p:nvGraphicFramePr>
          <p:cNvPr id="4" name="Tableau 3">
            <a:extLst>
              <a:ext uri="{FF2B5EF4-FFF2-40B4-BE49-F238E27FC236}">
                <a16:creationId xmlns:a16="http://schemas.microsoft.com/office/drawing/2014/main" id="{40D57CCA-A62C-4E5F-916E-F72CAC41E9E4}"/>
              </a:ext>
            </a:extLst>
          </p:cNvPr>
          <p:cNvGraphicFramePr>
            <a:graphicFrameLocks noGrp="1"/>
          </p:cNvGraphicFramePr>
          <p:nvPr/>
        </p:nvGraphicFramePr>
        <p:xfrm>
          <a:off x="1260475" y="5072063"/>
          <a:ext cx="6683375" cy="1276350"/>
        </p:xfrm>
        <a:graphic>
          <a:graphicData uri="http://schemas.openxmlformats.org/drawingml/2006/table">
            <a:tbl>
              <a:tblPr/>
              <a:tblGrid>
                <a:gridCol w="6683375">
                  <a:extLst>
                    <a:ext uri="{9D8B030D-6E8A-4147-A177-3AD203B41FA5}">
                      <a16:colId xmlns:a16="http://schemas.microsoft.com/office/drawing/2014/main" val="20000"/>
                    </a:ext>
                  </a:extLst>
                </a:gridCol>
              </a:tblGrid>
              <a:tr h="1276350">
                <a:tc>
                  <a:txBody>
                    <a:bodyPr/>
                    <a:lstStyle/>
                    <a:p>
                      <a:r>
                        <a:rPr lang="fr-FR" sz="1100" dirty="0">
                          <a:latin typeface="Arial" panose="020B0604020202020204" pitchFamily="34" charset="0"/>
                          <a:cs typeface="Arial" panose="020B0604020202020204" pitchFamily="34" charset="0"/>
                        </a:rPr>
                        <a:t>    A : Métallurgie                        D : Commerce Alimentaire                    G : Commerce Non Alimentaire</a:t>
                      </a:r>
                    </a:p>
                    <a:p>
                      <a:endParaRPr lang="fr-FR" sz="1100" dirty="0">
                        <a:latin typeface="Arial" panose="020B0604020202020204" pitchFamily="34" charset="0"/>
                        <a:cs typeface="Arial" panose="020B0604020202020204" pitchFamily="34" charset="0"/>
                      </a:endParaRPr>
                    </a:p>
                    <a:p>
                      <a:r>
                        <a:rPr lang="fr-FR" sz="1100" dirty="0">
                          <a:latin typeface="Arial" panose="020B0604020202020204" pitchFamily="34" charset="0"/>
                          <a:cs typeface="Arial" panose="020B0604020202020204" pitchFamily="34" charset="0"/>
                        </a:rPr>
                        <a:t>    B : BTP                                   E</a:t>
                      </a:r>
                      <a:r>
                        <a:rPr lang="fr-FR" sz="1100" baseline="0" dirty="0">
                          <a:latin typeface="Arial" panose="020B0604020202020204" pitchFamily="34" charset="0"/>
                          <a:cs typeface="Arial" panose="020B0604020202020204" pitchFamily="34" charset="0"/>
                        </a:rPr>
                        <a:t> : Chimie                                               H : Service I</a:t>
                      </a:r>
                    </a:p>
                    <a:p>
                      <a:endParaRPr lang="fr-FR" sz="1100" baseline="0" dirty="0">
                        <a:latin typeface="Arial" panose="020B0604020202020204" pitchFamily="34" charset="0"/>
                        <a:cs typeface="Arial" panose="020B0604020202020204" pitchFamily="34" charset="0"/>
                      </a:endParaRPr>
                    </a:p>
                    <a:p>
                      <a:r>
                        <a:rPr lang="fr-FR" sz="1100" baseline="0" dirty="0">
                          <a:latin typeface="Arial" panose="020B0604020202020204" pitchFamily="34" charset="0"/>
                          <a:cs typeface="Arial" panose="020B0604020202020204" pitchFamily="34" charset="0"/>
                        </a:rPr>
                        <a:t>    C : Transport Logistique         F : Papier, Carton, Béton                       I : Service II et Intérim</a:t>
                      </a:r>
                      <a:endParaRPr lang="fr-FR" sz="1100" dirty="0">
                        <a:latin typeface="Arial" panose="020B0604020202020204" pitchFamily="34" charset="0"/>
                        <a:cs typeface="Arial" panose="020B0604020202020204" pitchFamily="34" charset="0"/>
                      </a:endParaRPr>
                    </a:p>
                  </a:txBody>
                  <a:tcPr marL="91447" marR="91447" marT="45736" marB="45736"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0"/>
                  </a:ext>
                </a:extLst>
              </a:tr>
            </a:tbl>
          </a:graphicData>
        </a:graphic>
      </p:graphicFrame>
      <p:sp>
        <p:nvSpPr>
          <p:cNvPr id="27" name="Text Box 4">
            <a:extLst>
              <a:ext uri="{FF2B5EF4-FFF2-40B4-BE49-F238E27FC236}">
                <a16:creationId xmlns:a16="http://schemas.microsoft.com/office/drawing/2014/main" id="{31CD518C-4106-43D4-951F-E3BFD640885D}"/>
              </a:ext>
            </a:extLst>
          </p:cNvPr>
          <p:cNvSpPr txBox="1">
            <a:spLocks noChangeArrowheads="1"/>
          </p:cNvSpPr>
          <p:nvPr/>
        </p:nvSpPr>
        <p:spPr bwMode="auto">
          <a:xfrm>
            <a:off x="1260475" y="1198563"/>
            <a:ext cx="759618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Histogramme des indices de Fréquence par CTN JURA 2018</a:t>
            </a:r>
          </a:p>
        </p:txBody>
      </p:sp>
      <p:graphicFrame>
        <p:nvGraphicFramePr>
          <p:cNvPr id="28" name="Graphique 27">
            <a:extLst>
              <a:ext uri="{FF2B5EF4-FFF2-40B4-BE49-F238E27FC236}">
                <a16:creationId xmlns:a16="http://schemas.microsoft.com/office/drawing/2014/main" id="{00000000-0008-0000-0000-000003000000}"/>
              </a:ext>
            </a:extLst>
          </p:cNvPr>
          <p:cNvGraphicFramePr>
            <a:graphicFrameLocks/>
          </p:cNvGraphicFramePr>
          <p:nvPr>
            <p:extLst>
              <p:ext uri="{D42A27DB-BD31-4B8C-83A1-F6EECF244321}">
                <p14:modId xmlns:p14="http://schemas.microsoft.com/office/powerpoint/2010/main" val="3467436333"/>
              </p:ext>
            </p:extLst>
          </p:nvPr>
        </p:nvGraphicFramePr>
        <p:xfrm>
          <a:off x="251519" y="2057400"/>
          <a:ext cx="8656231" cy="2743200"/>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Espace réservé du numéro de diapositive 2"/>
          <p:cNvSpPr>
            <a:spLocks noGrp="1"/>
          </p:cNvSpPr>
          <p:nvPr>
            <p:ph type="sldNum" sz="quarter" idx="10"/>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0BB166F2-1416-49A0-83D6-9D01214A6E4F}" type="slidenum">
              <a:rPr lang="fr-FR" altLang="fr-FR" sz="1000" b="0"/>
              <a:pPr/>
              <a:t>4</a:t>
            </a:fld>
            <a:endParaRPr lang="fr-FR" altLang="fr-FR" sz="1000" b="0"/>
          </a:p>
        </p:txBody>
      </p:sp>
      <p:sp>
        <p:nvSpPr>
          <p:cNvPr id="10243" name="Rectangle 2"/>
          <p:cNvSpPr>
            <a:spLocks noChangeArrowheads="1"/>
          </p:cNvSpPr>
          <p:nvPr/>
        </p:nvSpPr>
        <p:spPr bwMode="auto">
          <a:xfrm>
            <a:off x="0" y="1657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endParaRPr lang="fr-FR" altLang="fr-FR"/>
          </a:p>
        </p:txBody>
      </p:sp>
      <p:sp>
        <p:nvSpPr>
          <p:cNvPr id="10244" name="Rectangle 3"/>
          <p:cNvSpPr>
            <a:spLocks noChangeArrowheads="1"/>
          </p:cNvSpPr>
          <p:nvPr/>
        </p:nvSpPr>
        <p:spPr bwMode="auto">
          <a:xfrm>
            <a:off x="0" y="16573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endParaRPr lang="fr-FR" altLang="fr-FR"/>
          </a:p>
        </p:txBody>
      </p:sp>
      <p:sp>
        <p:nvSpPr>
          <p:cNvPr id="10245" name="Rectangle 5"/>
          <p:cNvSpPr>
            <a:spLocks noChangeArrowheads="1"/>
          </p:cNvSpPr>
          <p:nvPr/>
        </p:nvSpPr>
        <p:spPr bwMode="auto">
          <a:xfrm>
            <a:off x="1168400" y="5808663"/>
            <a:ext cx="1841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1" hangingPunct="1"/>
            <a:br>
              <a:rPr lang="fr-FR" altLang="fr-FR" sz="1400" b="0"/>
            </a:br>
            <a:endParaRPr lang="fr-FR" altLang="fr-FR" sz="1800" b="0">
              <a:latin typeface="Arial" charset="0"/>
            </a:endParaRPr>
          </a:p>
        </p:txBody>
      </p:sp>
      <p:grpSp>
        <p:nvGrpSpPr>
          <p:cNvPr id="10247" name="Group 54"/>
          <p:cNvGrpSpPr>
            <a:grpSpLocks/>
          </p:cNvGrpSpPr>
          <p:nvPr/>
        </p:nvGrpSpPr>
        <p:grpSpPr bwMode="auto">
          <a:xfrm>
            <a:off x="0" y="620713"/>
            <a:ext cx="9109075" cy="228600"/>
            <a:chOff x="0" y="624"/>
            <a:chExt cx="5520" cy="144"/>
          </a:xfrm>
        </p:grpSpPr>
        <p:grpSp>
          <p:nvGrpSpPr>
            <p:cNvPr id="10256" name="Group 32"/>
            <p:cNvGrpSpPr>
              <a:grpSpLocks/>
            </p:cNvGrpSpPr>
            <p:nvPr/>
          </p:nvGrpSpPr>
          <p:grpSpPr bwMode="auto">
            <a:xfrm>
              <a:off x="5398" y="624"/>
              <a:ext cx="122" cy="144"/>
              <a:chOff x="5807" y="909"/>
              <a:chExt cx="131" cy="181"/>
            </a:xfrm>
          </p:grpSpPr>
          <p:sp>
            <p:nvSpPr>
              <p:cNvPr id="10271"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0272"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0257" name="Group 35"/>
            <p:cNvGrpSpPr>
              <a:grpSpLocks/>
            </p:cNvGrpSpPr>
            <p:nvPr/>
          </p:nvGrpSpPr>
          <p:grpSpPr bwMode="auto">
            <a:xfrm>
              <a:off x="5073" y="624"/>
              <a:ext cx="268" cy="144"/>
              <a:chOff x="5458" y="909"/>
              <a:chExt cx="288" cy="181"/>
            </a:xfrm>
          </p:grpSpPr>
          <p:sp>
            <p:nvSpPr>
              <p:cNvPr id="10269"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0270"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0258" name="Group 38"/>
            <p:cNvGrpSpPr>
              <a:grpSpLocks/>
            </p:cNvGrpSpPr>
            <p:nvPr/>
          </p:nvGrpSpPr>
          <p:grpSpPr bwMode="auto">
            <a:xfrm>
              <a:off x="4623" y="624"/>
              <a:ext cx="397" cy="144"/>
              <a:chOff x="4974" y="909"/>
              <a:chExt cx="427" cy="181"/>
            </a:xfrm>
          </p:grpSpPr>
          <p:sp>
            <p:nvSpPr>
              <p:cNvPr id="10267"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0268"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0259" name="Group 41"/>
            <p:cNvGrpSpPr>
              <a:grpSpLocks/>
            </p:cNvGrpSpPr>
            <p:nvPr/>
          </p:nvGrpSpPr>
          <p:grpSpPr bwMode="auto">
            <a:xfrm>
              <a:off x="3331" y="624"/>
              <a:ext cx="1239" cy="144"/>
              <a:chOff x="3585" y="909"/>
              <a:chExt cx="1332" cy="181"/>
            </a:xfrm>
          </p:grpSpPr>
          <p:sp>
            <p:nvSpPr>
              <p:cNvPr id="10263"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0264"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0265"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0266"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0260" name="Group 46"/>
            <p:cNvGrpSpPr>
              <a:grpSpLocks/>
            </p:cNvGrpSpPr>
            <p:nvPr/>
          </p:nvGrpSpPr>
          <p:grpSpPr bwMode="auto">
            <a:xfrm>
              <a:off x="0" y="624"/>
              <a:ext cx="3282" cy="144"/>
              <a:chOff x="4" y="909"/>
              <a:chExt cx="3528" cy="181"/>
            </a:xfrm>
          </p:grpSpPr>
          <p:sp>
            <p:nvSpPr>
              <p:cNvPr id="10261"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0262"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graphicFrame>
        <p:nvGraphicFramePr>
          <p:cNvPr id="26" name="Tableau 25">
            <a:extLst>
              <a:ext uri="{FF2B5EF4-FFF2-40B4-BE49-F238E27FC236}">
                <a16:creationId xmlns:a16="http://schemas.microsoft.com/office/drawing/2014/main" id="{810A87B4-145B-4649-8790-3093E42FB864}"/>
              </a:ext>
            </a:extLst>
          </p:cNvPr>
          <p:cNvGraphicFramePr>
            <a:graphicFrameLocks noGrp="1"/>
          </p:cNvGraphicFramePr>
          <p:nvPr/>
        </p:nvGraphicFramePr>
        <p:xfrm>
          <a:off x="1230313" y="5229225"/>
          <a:ext cx="6683375" cy="1276350"/>
        </p:xfrm>
        <a:graphic>
          <a:graphicData uri="http://schemas.openxmlformats.org/drawingml/2006/table">
            <a:tbl>
              <a:tblPr/>
              <a:tblGrid>
                <a:gridCol w="6683375">
                  <a:extLst>
                    <a:ext uri="{9D8B030D-6E8A-4147-A177-3AD203B41FA5}">
                      <a16:colId xmlns:a16="http://schemas.microsoft.com/office/drawing/2014/main" val="20000"/>
                    </a:ext>
                  </a:extLst>
                </a:gridCol>
              </a:tblGrid>
              <a:tr h="1276350">
                <a:tc>
                  <a:txBody>
                    <a:bodyPr/>
                    <a:lstStyle/>
                    <a:p>
                      <a:r>
                        <a:rPr lang="fr-FR" sz="1100" dirty="0">
                          <a:latin typeface="Arial" panose="020B0604020202020204" pitchFamily="34" charset="0"/>
                          <a:cs typeface="Arial" panose="020B0604020202020204" pitchFamily="34" charset="0"/>
                        </a:rPr>
                        <a:t>    A : Métallurgie                        D : Commerce Alimentaire                    G : Commerce Non Alimentaire</a:t>
                      </a:r>
                    </a:p>
                    <a:p>
                      <a:endParaRPr lang="fr-FR" sz="1100" dirty="0">
                        <a:latin typeface="Arial" panose="020B0604020202020204" pitchFamily="34" charset="0"/>
                        <a:cs typeface="Arial" panose="020B0604020202020204" pitchFamily="34" charset="0"/>
                      </a:endParaRPr>
                    </a:p>
                    <a:p>
                      <a:r>
                        <a:rPr lang="fr-FR" sz="1100" dirty="0">
                          <a:latin typeface="Arial" panose="020B0604020202020204" pitchFamily="34" charset="0"/>
                          <a:cs typeface="Arial" panose="020B0604020202020204" pitchFamily="34" charset="0"/>
                        </a:rPr>
                        <a:t>    B : BTP                                   E</a:t>
                      </a:r>
                      <a:r>
                        <a:rPr lang="fr-FR" sz="1100" baseline="0" dirty="0">
                          <a:latin typeface="Arial" panose="020B0604020202020204" pitchFamily="34" charset="0"/>
                          <a:cs typeface="Arial" panose="020B0604020202020204" pitchFamily="34" charset="0"/>
                        </a:rPr>
                        <a:t> : Chimie                                               H : Service I</a:t>
                      </a:r>
                    </a:p>
                    <a:p>
                      <a:endParaRPr lang="fr-FR" sz="1100" baseline="0" dirty="0">
                        <a:latin typeface="Arial" panose="020B0604020202020204" pitchFamily="34" charset="0"/>
                        <a:cs typeface="Arial" panose="020B0604020202020204" pitchFamily="34" charset="0"/>
                      </a:endParaRPr>
                    </a:p>
                    <a:p>
                      <a:r>
                        <a:rPr lang="fr-FR" sz="1100" baseline="0" dirty="0">
                          <a:latin typeface="Arial" panose="020B0604020202020204" pitchFamily="34" charset="0"/>
                          <a:cs typeface="Arial" panose="020B0604020202020204" pitchFamily="34" charset="0"/>
                        </a:rPr>
                        <a:t>    C : Transport Logistique         F : Papier, Carton, Béton                       I : Service II et Intérim</a:t>
                      </a:r>
                      <a:endParaRPr lang="fr-FR" sz="1100" dirty="0">
                        <a:latin typeface="Arial" panose="020B0604020202020204" pitchFamily="34" charset="0"/>
                        <a:cs typeface="Arial" panose="020B0604020202020204" pitchFamily="34" charset="0"/>
                      </a:endParaRPr>
                    </a:p>
                  </a:txBody>
                  <a:tcPr marL="91447" marR="91447" marT="45736" marB="45736"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0"/>
                  </a:ext>
                </a:extLst>
              </a:tr>
            </a:tbl>
          </a:graphicData>
        </a:graphic>
      </p:graphicFrame>
      <p:sp>
        <p:nvSpPr>
          <p:cNvPr id="27" name="Text Box 4">
            <a:extLst>
              <a:ext uri="{FF2B5EF4-FFF2-40B4-BE49-F238E27FC236}">
                <a16:creationId xmlns:a16="http://schemas.microsoft.com/office/drawing/2014/main" id="{3C28EC86-5D75-47E9-8383-94C2D72CD42E}"/>
              </a:ext>
            </a:extLst>
          </p:cNvPr>
          <p:cNvSpPr txBox="1">
            <a:spLocks noChangeArrowheads="1"/>
          </p:cNvSpPr>
          <p:nvPr/>
        </p:nvSpPr>
        <p:spPr bwMode="auto">
          <a:xfrm>
            <a:off x="1260475" y="908720"/>
            <a:ext cx="759618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Histogramme des durées moyennes d’une IT par CTN JURA 2018</a:t>
            </a:r>
          </a:p>
        </p:txBody>
      </p:sp>
      <p:graphicFrame>
        <p:nvGraphicFramePr>
          <p:cNvPr id="29" name="Graphique 28">
            <a:extLst>
              <a:ext uri="{FF2B5EF4-FFF2-40B4-BE49-F238E27FC236}">
                <a16:creationId xmlns:a16="http://schemas.microsoft.com/office/drawing/2014/main" id="{00000000-0008-0000-0000-000004000000}"/>
              </a:ext>
            </a:extLst>
          </p:cNvPr>
          <p:cNvGraphicFramePr>
            <a:graphicFrameLocks/>
          </p:cNvGraphicFramePr>
          <p:nvPr>
            <p:extLst>
              <p:ext uri="{D42A27DB-BD31-4B8C-83A1-F6EECF244321}">
                <p14:modId xmlns:p14="http://schemas.microsoft.com/office/powerpoint/2010/main" val="1717745026"/>
              </p:ext>
            </p:extLst>
          </p:nvPr>
        </p:nvGraphicFramePr>
        <p:xfrm>
          <a:off x="251520" y="1844825"/>
          <a:ext cx="8562170" cy="3168499"/>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u numéro de diapositive 1"/>
          <p:cNvSpPr>
            <a:spLocks noGrp="1"/>
          </p:cNvSpPr>
          <p:nvPr>
            <p:ph type="sldNum" sz="quarter" idx="12"/>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96B9A440-F7A2-4E76-AC22-20D4E7A7AA2C}" type="slidenum">
              <a:rPr lang="fr-FR" altLang="fr-FR" sz="1000" b="0"/>
              <a:pPr/>
              <a:t>5</a:t>
            </a:fld>
            <a:endParaRPr lang="fr-FR" altLang="fr-FR" sz="1000" b="0"/>
          </a:p>
        </p:txBody>
      </p:sp>
      <p:sp>
        <p:nvSpPr>
          <p:cNvPr id="320514" name="Rectangle 2">
            <a:extLst>
              <a:ext uri="{FF2B5EF4-FFF2-40B4-BE49-F238E27FC236}">
                <a16:creationId xmlns:a16="http://schemas.microsoft.com/office/drawing/2014/main" id="{4441A19A-DA6F-4B64-91A6-FE23FAC68D55}"/>
              </a:ext>
            </a:extLst>
          </p:cNvPr>
          <p:cNvSpPr>
            <a:spLocks noChangeArrowheads="1"/>
          </p:cNvSpPr>
          <p:nvPr/>
        </p:nvSpPr>
        <p:spPr bwMode="auto">
          <a:xfrm>
            <a:off x="76200" y="1341438"/>
            <a:ext cx="8991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lstStyle/>
          <a:p>
            <a:pPr marL="342900" indent="-342900" algn="ctr">
              <a:spcBef>
                <a:spcPct val="20000"/>
              </a:spcBef>
              <a:defRPr/>
            </a:pPr>
            <a:r>
              <a:rPr lang="fr-FR" sz="6000" b="0" i="1" dirty="0">
                <a:solidFill>
                  <a:srgbClr val="676767"/>
                </a:solidFill>
                <a:effectLst>
                  <a:outerShdw blurRad="38100" dist="38100" dir="2700000" algn="tl">
                    <a:srgbClr val="C0C0C0"/>
                  </a:outerShdw>
                </a:effectLst>
              </a:rPr>
              <a:t>Évolution des </a:t>
            </a:r>
          </a:p>
          <a:p>
            <a:pPr marL="342900" indent="-342900" algn="ctr">
              <a:spcBef>
                <a:spcPct val="20000"/>
              </a:spcBef>
              <a:defRPr/>
            </a:pPr>
            <a:r>
              <a:rPr lang="fr-FR" sz="6000" b="0" i="1" dirty="0">
                <a:solidFill>
                  <a:srgbClr val="676767"/>
                </a:solidFill>
                <a:effectLst>
                  <a:outerShdw blurRad="38100" dist="38100" dir="2700000" algn="tl">
                    <a:srgbClr val="C0C0C0"/>
                  </a:outerShdw>
                </a:effectLst>
              </a:rPr>
              <a:t>indicateurs des </a:t>
            </a:r>
          </a:p>
          <a:p>
            <a:pPr marL="342900" indent="-342900" algn="ctr">
              <a:spcBef>
                <a:spcPct val="20000"/>
              </a:spcBef>
              <a:defRPr/>
            </a:pPr>
            <a:r>
              <a:rPr lang="fr-FR" sz="6000" b="0" i="1" dirty="0">
                <a:solidFill>
                  <a:srgbClr val="676767"/>
                </a:solidFill>
                <a:effectLst>
                  <a:outerShdw blurRad="38100" dist="38100" dir="2700000" algn="tl">
                    <a:srgbClr val="C0C0C0"/>
                  </a:outerShdw>
                </a:effectLst>
              </a:rPr>
              <a:t>accidents du travail</a:t>
            </a:r>
          </a:p>
        </p:txBody>
      </p:sp>
      <p:grpSp>
        <p:nvGrpSpPr>
          <p:cNvPr id="12292" name="Group 54"/>
          <p:cNvGrpSpPr>
            <a:grpSpLocks/>
          </p:cNvGrpSpPr>
          <p:nvPr/>
        </p:nvGrpSpPr>
        <p:grpSpPr bwMode="auto">
          <a:xfrm>
            <a:off x="0" y="620713"/>
            <a:ext cx="9109075" cy="228600"/>
            <a:chOff x="0" y="624"/>
            <a:chExt cx="5520" cy="144"/>
          </a:xfrm>
        </p:grpSpPr>
        <p:grpSp>
          <p:nvGrpSpPr>
            <p:cNvPr id="12294" name="Group 32"/>
            <p:cNvGrpSpPr>
              <a:grpSpLocks/>
            </p:cNvGrpSpPr>
            <p:nvPr/>
          </p:nvGrpSpPr>
          <p:grpSpPr bwMode="auto">
            <a:xfrm>
              <a:off x="5398" y="624"/>
              <a:ext cx="122" cy="144"/>
              <a:chOff x="5807" y="909"/>
              <a:chExt cx="131" cy="181"/>
            </a:xfrm>
          </p:grpSpPr>
          <p:sp>
            <p:nvSpPr>
              <p:cNvPr id="12309"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2310"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2295" name="Group 35"/>
            <p:cNvGrpSpPr>
              <a:grpSpLocks/>
            </p:cNvGrpSpPr>
            <p:nvPr/>
          </p:nvGrpSpPr>
          <p:grpSpPr bwMode="auto">
            <a:xfrm>
              <a:off x="5073" y="624"/>
              <a:ext cx="268" cy="144"/>
              <a:chOff x="5458" y="909"/>
              <a:chExt cx="288" cy="181"/>
            </a:xfrm>
          </p:grpSpPr>
          <p:sp>
            <p:nvSpPr>
              <p:cNvPr id="12307"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2308"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2296" name="Group 38"/>
            <p:cNvGrpSpPr>
              <a:grpSpLocks/>
            </p:cNvGrpSpPr>
            <p:nvPr/>
          </p:nvGrpSpPr>
          <p:grpSpPr bwMode="auto">
            <a:xfrm>
              <a:off x="4623" y="624"/>
              <a:ext cx="397" cy="144"/>
              <a:chOff x="4974" y="909"/>
              <a:chExt cx="427" cy="181"/>
            </a:xfrm>
          </p:grpSpPr>
          <p:sp>
            <p:nvSpPr>
              <p:cNvPr id="12305"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2306"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2297" name="Group 41"/>
            <p:cNvGrpSpPr>
              <a:grpSpLocks/>
            </p:cNvGrpSpPr>
            <p:nvPr/>
          </p:nvGrpSpPr>
          <p:grpSpPr bwMode="auto">
            <a:xfrm>
              <a:off x="3331" y="624"/>
              <a:ext cx="1239" cy="144"/>
              <a:chOff x="3585" y="909"/>
              <a:chExt cx="1332" cy="181"/>
            </a:xfrm>
          </p:grpSpPr>
          <p:sp>
            <p:nvSpPr>
              <p:cNvPr id="12301"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2302"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2303"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2304"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2298" name="Group 46"/>
            <p:cNvGrpSpPr>
              <a:grpSpLocks/>
            </p:cNvGrpSpPr>
            <p:nvPr/>
          </p:nvGrpSpPr>
          <p:grpSpPr bwMode="auto">
            <a:xfrm>
              <a:off x="0" y="624"/>
              <a:ext cx="3282" cy="144"/>
              <a:chOff x="4" y="909"/>
              <a:chExt cx="3528" cy="181"/>
            </a:xfrm>
          </p:grpSpPr>
          <p:sp>
            <p:nvSpPr>
              <p:cNvPr id="12299"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2300"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23" name="Text Box 4">
            <a:extLst>
              <a:ext uri="{FF2B5EF4-FFF2-40B4-BE49-F238E27FC236}">
                <a16:creationId xmlns:a16="http://schemas.microsoft.com/office/drawing/2014/main" id="{A33802DA-D839-4498-9653-1DA6584E584E}"/>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54"/>
          <p:cNvGrpSpPr>
            <a:grpSpLocks/>
          </p:cNvGrpSpPr>
          <p:nvPr/>
        </p:nvGrpSpPr>
        <p:grpSpPr bwMode="auto">
          <a:xfrm>
            <a:off x="0" y="620713"/>
            <a:ext cx="9109075" cy="228600"/>
            <a:chOff x="0" y="624"/>
            <a:chExt cx="5520" cy="144"/>
          </a:xfrm>
        </p:grpSpPr>
        <p:grpSp>
          <p:nvGrpSpPr>
            <p:cNvPr id="14343" name="Group 32"/>
            <p:cNvGrpSpPr>
              <a:grpSpLocks/>
            </p:cNvGrpSpPr>
            <p:nvPr/>
          </p:nvGrpSpPr>
          <p:grpSpPr bwMode="auto">
            <a:xfrm>
              <a:off x="5398" y="624"/>
              <a:ext cx="122" cy="144"/>
              <a:chOff x="5807" y="909"/>
              <a:chExt cx="131" cy="181"/>
            </a:xfrm>
          </p:grpSpPr>
          <p:sp>
            <p:nvSpPr>
              <p:cNvPr id="14358"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9"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4" name="Group 35"/>
            <p:cNvGrpSpPr>
              <a:grpSpLocks/>
            </p:cNvGrpSpPr>
            <p:nvPr/>
          </p:nvGrpSpPr>
          <p:grpSpPr bwMode="auto">
            <a:xfrm>
              <a:off x="5073" y="624"/>
              <a:ext cx="268" cy="144"/>
              <a:chOff x="5458" y="909"/>
              <a:chExt cx="288" cy="181"/>
            </a:xfrm>
          </p:grpSpPr>
          <p:sp>
            <p:nvSpPr>
              <p:cNvPr id="14356"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7"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5" name="Group 38"/>
            <p:cNvGrpSpPr>
              <a:grpSpLocks/>
            </p:cNvGrpSpPr>
            <p:nvPr/>
          </p:nvGrpSpPr>
          <p:grpSpPr bwMode="auto">
            <a:xfrm>
              <a:off x="4623" y="624"/>
              <a:ext cx="397" cy="144"/>
              <a:chOff x="4974" y="909"/>
              <a:chExt cx="427" cy="181"/>
            </a:xfrm>
          </p:grpSpPr>
          <p:sp>
            <p:nvSpPr>
              <p:cNvPr id="14354"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5"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6" name="Group 41"/>
            <p:cNvGrpSpPr>
              <a:grpSpLocks/>
            </p:cNvGrpSpPr>
            <p:nvPr/>
          </p:nvGrpSpPr>
          <p:grpSpPr bwMode="auto">
            <a:xfrm>
              <a:off x="3331" y="624"/>
              <a:ext cx="1239" cy="144"/>
              <a:chOff x="3585" y="909"/>
              <a:chExt cx="1332" cy="181"/>
            </a:xfrm>
          </p:grpSpPr>
          <p:sp>
            <p:nvSpPr>
              <p:cNvPr id="14350"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1"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2"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3"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7" name="Group 46"/>
            <p:cNvGrpSpPr>
              <a:grpSpLocks/>
            </p:cNvGrpSpPr>
            <p:nvPr/>
          </p:nvGrpSpPr>
          <p:grpSpPr bwMode="auto">
            <a:xfrm>
              <a:off x="0" y="624"/>
              <a:ext cx="3282" cy="144"/>
              <a:chOff x="4" y="909"/>
              <a:chExt cx="3528" cy="181"/>
            </a:xfrm>
          </p:grpSpPr>
          <p:sp>
            <p:nvSpPr>
              <p:cNvPr id="14348"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49"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14339" name="Espace réservé du numéro de diapositive 1"/>
          <p:cNvSpPr>
            <a:spLocks noGrp="1"/>
          </p:cNvSpPr>
          <p:nvPr>
            <p:ph type="sldNum" sz="quarter" idx="12"/>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990FF5F8-F07C-4461-BA12-725CCF5376C0}" type="slidenum">
              <a:rPr lang="fr-FR" altLang="fr-FR" sz="1000" b="0"/>
              <a:pPr/>
              <a:t>6</a:t>
            </a:fld>
            <a:endParaRPr lang="fr-FR" altLang="fr-FR" sz="1000" b="0"/>
          </a:p>
        </p:txBody>
      </p:sp>
      <p:sp>
        <p:nvSpPr>
          <p:cNvPr id="14340" name="Rectangle 2"/>
          <p:cNvSpPr>
            <a:spLocks noChangeArrowheads="1"/>
          </p:cNvSpPr>
          <p:nvPr/>
        </p:nvSpPr>
        <p:spPr bwMode="auto">
          <a:xfrm>
            <a:off x="0" y="836613"/>
            <a:ext cx="9144000" cy="431800"/>
          </a:xfrm>
          <a:prstGeom prst="rect">
            <a:avLst/>
          </a:prstGeom>
          <a:solidFill>
            <a:srgbClr val="86A8FE"/>
          </a:solidFill>
          <a:ln w="12700">
            <a:solidFill>
              <a:srgbClr val="808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fr-FR" sz="1800" dirty="0">
                <a:cs typeface="Times New Roman" pitchFamily="18" charset="0"/>
              </a:rPr>
              <a:t>É</a:t>
            </a:r>
            <a:r>
              <a:rPr lang="fr-FR" altLang="fr-FR" sz="1800" dirty="0"/>
              <a:t>VOLUTION DES ACCIDENTS AVEC ARRET DEPUIS 2011</a:t>
            </a:r>
          </a:p>
        </p:txBody>
      </p:sp>
      <p:sp>
        <p:nvSpPr>
          <p:cNvPr id="24" name="Text Box 4">
            <a:extLst>
              <a:ext uri="{FF2B5EF4-FFF2-40B4-BE49-F238E27FC236}">
                <a16:creationId xmlns:a16="http://schemas.microsoft.com/office/drawing/2014/main" id="{3657297A-ECD7-4B9C-B2D3-46E77404CB7E}"/>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graphicFrame>
        <p:nvGraphicFramePr>
          <p:cNvPr id="25" name="Graphique 24">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1372504548"/>
              </p:ext>
            </p:extLst>
          </p:nvPr>
        </p:nvGraphicFramePr>
        <p:xfrm>
          <a:off x="323527" y="1340768"/>
          <a:ext cx="8584223" cy="5328592"/>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extLst>
      <p:ext uri="{BB962C8B-B14F-4D97-AF65-F5344CB8AC3E}">
        <p14:creationId xmlns:p14="http://schemas.microsoft.com/office/powerpoint/2010/main" val="3394673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54"/>
          <p:cNvGrpSpPr>
            <a:grpSpLocks/>
          </p:cNvGrpSpPr>
          <p:nvPr/>
        </p:nvGrpSpPr>
        <p:grpSpPr bwMode="auto">
          <a:xfrm>
            <a:off x="0" y="620713"/>
            <a:ext cx="9109075" cy="228600"/>
            <a:chOff x="0" y="624"/>
            <a:chExt cx="5520" cy="144"/>
          </a:xfrm>
        </p:grpSpPr>
        <p:grpSp>
          <p:nvGrpSpPr>
            <p:cNvPr id="14343" name="Group 32"/>
            <p:cNvGrpSpPr>
              <a:grpSpLocks/>
            </p:cNvGrpSpPr>
            <p:nvPr/>
          </p:nvGrpSpPr>
          <p:grpSpPr bwMode="auto">
            <a:xfrm>
              <a:off x="5398" y="624"/>
              <a:ext cx="122" cy="144"/>
              <a:chOff x="5807" y="909"/>
              <a:chExt cx="131" cy="181"/>
            </a:xfrm>
          </p:grpSpPr>
          <p:sp>
            <p:nvSpPr>
              <p:cNvPr id="14358"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9"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4" name="Group 35"/>
            <p:cNvGrpSpPr>
              <a:grpSpLocks/>
            </p:cNvGrpSpPr>
            <p:nvPr/>
          </p:nvGrpSpPr>
          <p:grpSpPr bwMode="auto">
            <a:xfrm>
              <a:off x="5073" y="624"/>
              <a:ext cx="268" cy="144"/>
              <a:chOff x="5458" y="909"/>
              <a:chExt cx="288" cy="181"/>
            </a:xfrm>
          </p:grpSpPr>
          <p:sp>
            <p:nvSpPr>
              <p:cNvPr id="14356"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7"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5" name="Group 38"/>
            <p:cNvGrpSpPr>
              <a:grpSpLocks/>
            </p:cNvGrpSpPr>
            <p:nvPr/>
          </p:nvGrpSpPr>
          <p:grpSpPr bwMode="auto">
            <a:xfrm>
              <a:off x="4623" y="624"/>
              <a:ext cx="397" cy="144"/>
              <a:chOff x="4974" y="909"/>
              <a:chExt cx="427" cy="181"/>
            </a:xfrm>
          </p:grpSpPr>
          <p:sp>
            <p:nvSpPr>
              <p:cNvPr id="14354"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5"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6" name="Group 41"/>
            <p:cNvGrpSpPr>
              <a:grpSpLocks/>
            </p:cNvGrpSpPr>
            <p:nvPr/>
          </p:nvGrpSpPr>
          <p:grpSpPr bwMode="auto">
            <a:xfrm>
              <a:off x="3331" y="624"/>
              <a:ext cx="1239" cy="144"/>
              <a:chOff x="3585" y="909"/>
              <a:chExt cx="1332" cy="181"/>
            </a:xfrm>
          </p:grpSpPr>
          <p:sp>
            <p:nvSpPr>
              <p:cNvPr id="14350"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1"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2"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3"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7" name="Group 46"/>
            <p:cNvGrpSpPr>
              <a:grpSpLocks/>
            </p:cNvGrpSpPr>
            <p:nvPr/>
          </p:nvGrpSpPr>
          <p:grpSpPr bwMode="auto">
            <a:xfrm>
              <a:off x="0" y="624"/>
              <a:ext cx="3282" cy="144"/>
              <a:chOff x="4" y="909"/>
              <a:chExt cx="3528" cy="181"/>
            </a:xfrm>
          </p:grpSpPr>
          <p:sp>
            <p:nvSpPr>
              <p:cNvPr id="14348"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49"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14339" name="Espace réservé du numéro de diapositive 1"/>
          <p:cNvSpPr>
            <a:spLocks noGrp="1"/>
          </p:cNvSpPr>
          <p:nvPr>
            <p:ph type="sldNum" sz="quarter" idx="12"/>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990FF5F8-F07C-4461-BA12-725CCF5376C0}" type="slidenum">
              <a:rPr lang="fr-FR" altLang="fr-FR" sz="1000" b="0"/>
              <a:pPr/>
              <a:t>7</a:t>
            </a:fld>
            <a:endParaRPr lang="fr-FR" altLang="fr-FR" sz="1000" b="0"/>
          </a:p>
        </p:txBody>
      </p:sp>
      <p:sp>
        <p:nvSpPr>
          <p:cNvPr id="14340" name="Rectangle 2"/>
          <p:cNvSpPr>
            <a:spLocks noChangeArrowheads="1"/>
          </p:cNvSpPr>
          <p:nvPr/>
        </p:nvSpPr>
        <p:spPr bwMode="auto">
          <a:xfrm>
            <a:off x="0" y="836613"/>
            <a:ext cx="9144000" cy="431800"/>
          </a:xfrm>
          <a:prstGeom prst="rect">
            <a:avLst/>
          </a:prstGeom>
          <a:solidFill>
            <a:srgbClr val="86A8FE"/>
          </a:solidFill>
          <a:ln w="12700">
            <a:solidFill>
              <a:srgbClr val="808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fr-FR" sz="1800" dirty="0">
                <a:cs typeface="Times New Roman" pitchFamily="18" charset="0"/>
              </a:rPr>
              <a:t>É</a:t>
            </a:r>
            <a:r>
              <a:rPr lang="fr-FR" altLang="fr-FR" sz="1800" dirty="0"/>
              <a:t>VOLUTION DU TAUX DE FR</a:t>
            </a:r>
            <a:r>
              <a:rPr lang="en-US" altLang="fr-FR" sz="1800" dirty="0">
                <a:cs typeface="Times New Roman" pitchFamily="18" charset="0"/>
              </a:rPr>
              <a:t>É</a:t>
            </a:r>
            <a:r>
              <a:rPr lang="fr-FR" altLang="fr-FR" sz="1800" dirty="0"/>
              <a:t>QUENCE PAR CTN</a:t>
            </a:r>
          </a:p>
        </p:txBody>
      </p:sp>
      <p:sp>
        <p:nvSpPr>
          <p:cNvPr id="24" name="Text Box 4">
            <a:extLst>
              <a:ext uri="{FF2B5EF4-FFF2-40B4-BE49-F238E27FC236}">
                <a16:creationId xmlns:a16="http://schemas.microsoft.com/office/drawing/2014/main" id="{3657297A-ECD7-4B9C-B2D3-46E77404CB7E}"/>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graphicFrame>
        <p:nvGraphicFramePr>
          <p:cNvPr id="26" name="Graphique 25">
            <a:extLst>
              <a:ext uri="{FF2B5EF4-FFF2-40B4-BE49-F238E27FC236}">
                <a16:creationId xmlns:a16="http://schemas.microsoft.com/office/drawing/2014/main" id="{00000000-0008-0000-0000-00000D040000}"/>
              </a:ext>
            </a:extLst>
          </p:cNvPr>
          <p:cNvGraphicFramePr>
            <a:graphicFrameLocks/>
          </p:cNvGraphicFramePr>
          <p:nvPr>
            <p:extLst>
              <p:ext uri="{D42A27DB-BD31-4B8C-83A1-F6EECF244321}">
                <p14:modId xmlns:p14="http://schemas.microsoft.com/office/powerpoint/2010/main" val="1564607411"/>
              </p:ext>
            </p:extLst>
          </p:nvPr>
        </p:nvGraphicFramePr>
        <p:xfrm>
          <a:off x="162800" y="1304315"/>
          <a:ext cx="8835623" cy="5417159"/>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extLst>
      <p:ext uri="{BB962C8B-B14F-4D97-AF65-F5344CB8AC3E}">
        <p14:creationId xmlns:p14="http://schemas.microsoft.com/office/powerpoint/2010/main" val="4059541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54"/>
          <p:cNvGrpSpPr>
            <a:grpSpLocks/>
          </p:cNvGrpSpPr>
          <p:nvPr/>
        </p:nvGrpSpPr>
        <p:grpSpPr bwMode="auto">
          <a:xfrm>
            <a:off x="0" y="620713"/>
            <a:ext cx="9109075" cy="228600"/>
            <a:chOff x="0" y="624"/>
            <a:chExt cx="5520" cy="144"/>
          </a:xfrm>
        </p:grpSpPr>
        <p:grpSp>
          <p:nvGrpSpPr>
            <p:cNvPr id="14343" name="Group 32"/>
            <p:cNvGrpSpPr>
              <a:grpSpLocks/>
            </p:cNvGrpSpPr>
            <p:nvPr/>
          </p:nvGrpSpPr>
          <p:grpSpPr bwMode="auto">
            <a:xfrm>
              <a:off x="5398" y="624"/>
              <a:ext cx="122" cy="144"/>
              <a:chOff x="5807" y="909"/>
              <a:chExt cx="131" cy="181"/>
            </a:xfrm>
          </p:grpSpPr>
          <p:sp>
            <p:nvSpPr>
              <p:cNvPr id="14358"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9"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4" name="Group 35"/>
            <p:cNvGrpSpPr>
              <a:grpSpLocks/>
            </p:cNvGrpSpPr>
            <p:nvPr/>
          </p:nvGrpSpPr>
          <p:grpSpPr bwMode="auto">
            <a:xfrm>
              <a:off x="5073" y="624"/>
              <a:ext cx="268" cy="144"/>
              <a:chOff x="5458" y="909"/>
              <a:chExt cx="288" cy="181"/>
            </a:xfrm>
          </p:grpSpPr>
          <p:sp>
            <p:nvSpPr>
              <p:cNvPr id="14356"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7"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5" name="Group 38"/>
            <p:cNvGrpSpPr>
              <a:grpSpLocks/>
            </p:cNvGrpSpPr>
            <p:nvPr/>
          </p:nvGrpSpPr>
          <p:grpSpPr bwMode="auto">
            <a:xfrm>
              <a:off x="4623" y="624"/>
              <a:ext cx="397" cy="144"/>
              <a:chOff x="4974" y="909"/>
              <a:chExt cx="427" cy="181"/>
            </a:xfrm>
          </p:grpSpPr>
          <p:sp>
            <p:nvSpPr>
              <p:cNvPr id="14354"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5"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6" name="Group 41"/>
            <p:cNvGrpSpPr>
              <a:grpSpLocks/>
            </p:cNvGrpSpPr>
            <p:nvPr/>
          </p:nvGrpSpPr>
          <p:grpSpPr bwMode="auto">
            <a:xfrm>
              <a:off x="3331" y="624"/>
              <a:ext cx="1239" cy="144"/>
              <a:chOff x="3585" y="909"/>
              <a:chExt cx="1332" cy="181"/>
            </a:xfrm>
          </p:grpSpPr>
          <p:sp>
            <p:nvSpPr>
              <p:cNvPr id="14350"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1"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2"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3"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7" name="Group 46"/>
            <p:cNvGrpSpPr>
              <a:grpSpLocks/>
            </p:cNvGrpSpPr>
            <p:nvPr/>
          </p:nvGrpSpPr>
          <p:grpSpPr bwMode="auto">
            <a:xfrm>
              <a:off x="0" y="624"/>
              <a:ext cx="3282" cy="144"/>
              <a:chOff x="4" y="909"/>
              <a:chExt cx="3528" cy="181"/>
            </a:xfrm>
          </p:grpSpPr>
          <p:sp>
            <p:nvSpPr>
              <p:cNvPr id="14348"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49"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14339" name="Espace réservé du numéro de diapositive 1"/>
          <p:cNvSpPr>
            <a:spLocks noGrp="1"/>
          </p:cNvSpPr>
          <p:nvPr>
            <p:ph type="sldNum" sz="quarter" idx="12"/>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990FF5F8-F07C-4461-BA12-725CCF5376C0}" type="slidenum">
              <a:rPr lang="fr-FR" altLang="fr-FR" sz="1000" b="0"/>
              <a:pPr/>
              <a:t>8</a:t>
            </a:fld>
            <a:endParaRPr lang="fr-FR" altLang="fr-FR" sz="1000" b="0"/>
          </a:p>
        </p:txBody>
      </p:sp>
      <p:sp>
        <p:nvSpPr>
          <p:cNvPr id="14340" name="Rectangle 2"/>
          <p:cNvSpPr>
            <a:spLocks noChangeArrowheads="1"/>
          </p:cNvSpPr>
          <p:nvPr/>
        </p:nvSpPr>
        <p:spPr bwMode="auto">
          <a:xfrm>
            <a:off x="0" y="836613"/>
            <a:ext cx="9144000" cy="431800"/>
          </a:xfrm>
          <a:prstGeom prst="rect">
            <a:avLst/>
          </a:prstGeom>
          <a:solidFill>
            <a:srgbClr val="86A8FE"/>
          </a:solidFill>
          <a:ln w="12700">
            <a:solidFill>
              <a:srgbClr val="808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fr-FR" sz="1800" dirty="0">
                <a:cs typeface="Times New Roman" pitchFamily="18" charset="0"/>
              </a:rPr>
              <a:t>É</a:t>
            </a:r>
            <a:r>
              <a:rPr lang="fr-FR" altLang="fr-FR" sz="1800" dirty="0"/>
              <a:t>VOLUTION DE L’INDICE DE FR</a:t>
            </a:r>
            <a:r>
              <a:rPr lang="en-US" altLang="fr-FR" sz="1800" dirty="0">
                <a:cs typeface="Times New Roman" pitchFamily="18" charset="0"/>
              </a:rPr>
              <a:t>É</a:t>
            </a:r>
            <a:r>
              <a:rPr lang="fr-FR" altLang="fr-FR" sz="1800" dirty="0"/>
              <a:t>QUENCE PAR CTN</a:t>
            </a:r>
          </a:p>
        </p:txBody>
      </p:sp>
      <p:sp>
        <p:nvSpPr>
          <p:cNvPr id="24" name="Text Box 4">
            <a:extLst>
              <a:ext uri="{FF2B5EF4-FFF2-40B4-BE49-F238E27FC236}">
                <a16:creationId xmlns:a16="http://schemas.microsoft.com/office/drawing/2014/main" id="{3657297A-ECD7-4B9C-B2D3-46E77404CB7E}"/>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graphicFrame>
        <p:nvGraphicFramePr>
          <p:cNvPr id="25" name="Graphique 24">
            <a:extLst>
              <a:ext uri="{FF2B5EF4-FFF2-40B4-BE49-F238E27FC236}">
                <a16:creationId xmlns:a16="http://schemas.microsoft.com/office/drawing/2014/main" id="{00000000-0008-0000-0000-00000E040000}"/>
              </a:ext>
            </a:extLst>
          </p:cNvPr>
          <p:cNvGraphicFramePr>
            <a:graphicFrameLocks/>
          </p:cNvGraphicFramePr>
          <p:nvPr>
            <p:extLst>
              <p:ext uri="{D42A27DB-BD31-4B8C-83A1-F6EECF244321}">
                <p14:modId xmlns:p14="http://schemas.microsoft.com/office/powerpoint/2010/main" val="3449831192"/>
              </p:ext>
            </p:extLst>
          </p:nvPr>
        </p:nvGraphicFramePr>
        <p:xfrm>
          <a:off x="31876" y="1289445"/>
          <a:ext cx="8966547" cy="5432029"/>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54"/>
          <p:cNvGrpSpPr>
            <a:grpSpLocks/>
          </p:cNvGrpSpPr>
          <p:nvPr/>
        </p:nvGrpSpPr>
        <p:grpSpPr bwMode="auto">
          <a:xfrm>
            <a:off x="0" y="620713"/>
            <a:ext cx="9109075" cy="228600"/>
            <a:chOff x="0" y="624"/>
            <a:chExt cx="5520" cy="144"/>
          </a:xfrm>
        </p:grpSpPr>
        <p:grpSp>
          <p:nvGrpSpPr>
            <p:cNvPr id="14343" name="Group 32"/>
            <p:cNvGrpSpPr>
              <a:grpSpLocks/>
            </p:cNvGrpSpPr>
            <p:nvPr/>
          </p:nvGrpSpPr>
          <p:grpSpPr bwMode="auto">
            <a:xfrm>
              <a:off x="5398" y="624"/>
              <a:ext cx="122" cy="144"/>
              <a:chOff x="5807" y="909"/>
              <a:chExt cx="131" cy="181"/>
            </a:xfrm>
          </p:grpSpPr>
          <p:sp>
            <p:nvSpPr>
              <p:cNvPr id="14358" name="Rectangle 33"/>
              <p:cNvSpPr>
                <a:spLocks noChangeArrowheads="1"/>
              </p:cNvSpPr>
              <p:nvPr/>
            </p:nvSpPr>
            <p:spPr bwMode="auto">
              <a:xfrm>
                <a:off x="5913" y="909"/>
                <a:ext cx="25"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9" name="Rectangle 34"/>
              <p:cNvSpPr>
                <a:spLocks noChangeArrowheads="1"/>
              </p:cNvSpPr>
              <p:nvPr/>
            </p:nvSpPr>
            <p:spPr bwMode="auto">
              <a:xfrm>
                <a:off x="5807" y="909"/>
                <a:ext cx="59" cy="181"/>
              </a:xfrm>
              <a:prstGeom prst="rect">
                <a:avLst/>
              </a:prstGeom>
              <a:solidFill>
                <a:srgbClr val="C0C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4" name="Group 35"/>
            <p:cNvGrpSpPr>
              <a:grpSpLocks/>
            </p:cNvGrpSpPr>
            <p:nvPr/>
          </p:nvGrpSpPr>
          <p:grpSpPr bwMode="auto">
            <a:xfrm>
              <a:off x="5073" y="624"/>
              <a:ext cx="268" cy="144"/>
              <a:chOff x="5458" y="909"/>
              <a:chExt cx="288" cy="181"/>
            </a:xfrm>
          </p:grpSpPr>
          <p:sp>
            <p:nvSpPr>
              <p:cNvPr id="14356" name="Rectangle 36"/>
              <p:cNvSpPr>
                <a:spLocks noChangeArrowheads="1"/>
              </p:cNvSpPr>
              <p:nvPr/>
            </p:nvSpPr>
            <p:spPr bwMode="auto">
              <a:xfrm>
                <a:off x="5649" y="909"/>
                <a:ext cx="97"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7" name="Rectangle 37"/>
              <p:cNvSpPr>
                <a:spLocks noChangeArrowheads="1"/>
              </p:cNvSpPr>
              <p:nvPr/>
            </p:nvSpPr>
            <p:spPr bwMode="auto">
              <a:xfrm>
                <a:off x="5458" y="909"/>
                <a:ext cx="134" cy="181"/>
              </a:xfrm>
              <a:prstGeom prst="rect">
                <a:avLst/>
              </a:prstGeom>
              <a:solidFill>
                <a:srgbClr val="808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5" name="Group 38"/>
            <p:cNvGrpSpPr>
              <a:grpSpLocks/>
            </p:cNvGrpSpPr>
            <p:nvPr/>
          </p:nvGrpSpPr>
          <p:grpSpPr bwMode="auto">
            <a:xfrm>
              <a:off x="4623" y="624"/>
              <a:ext cx="397" cy="144"/>
              <a:chOff x="4974" y="909"/>
              <a:chExt cx="427" cy="181"/>
            </a:xfrm>
          </p:grpSpPr>
          <p:sp>
            <p:nvSpPr>
              <p:cNvPr id="14354" name="Rectangle 39"/>
              <p:cNvSpPr>
                <a:spLocks noChangeArrowheads="1"/>
              </p:cNvSpPr>
              <p:nvPr/>
            </p:nvSpPr>
            <p:spPr bwMode="auto">
              <a:xfrm>
                <a:off x="5235" y="909"/>
                <a:ext cx="166"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5" name="Rectangle 40"/>
              <p:cNvSpPr>
                <a:spLocks noChangeArrowheads="1"/>
              </p:cNvSpPr>
              <p:nvPr/>
            </p:nvSpPr>
            <p:spPr bwMode="auto">
              <a:xfrm>
                <a:off x="4974" y="909"/>
                <a:ext cx="205" cy="181"/>
              </a:xfrm>
              <a:prstGeom prst="rect">
                <a:avLst/>
              </a:prstGeom>
              <a:solidFill>
                <a:srgbClr val="404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6" name="Group 41"/>
            <p:cNvGrpSpPr>
              <a:grpSpLocks/>
            </p:cNvGrpSpPr>
            <p:nvPr/>
          </p:nvGrpSpPr>
          <p:grpSpPr bwMode="auto">
            <a:xfrm>
              <a:off x="3331" y="624"/>
              <a:ext cx="1239" cy="144"/>
              <a:chOff x="3585" y="909"/>
              <a:chExt cx="1332" cy="181"/>
            </a:xfrm>
          </p:grpSpPr>
          <p:sp>
            <p:nvSpPr>
              <p:cNvPr id="14350" name="Rectangle 42"/>
              <p:cNvSpPr>
                <a:spLocks noChangeArrowheads="1"/>
              </p:cNvSpPr>
              <p:nvPr/>
            </p:nvSpPr>
            <p:spPr bwMode="auto">
              <a:xfrm>
                <a:off x="4007"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1" name="Rectangle 43"/>
              <p:cNvSpPr>
                <a:spLocks noChangeArrowheads="1"/>
              </p:cNvSpPr>
              <p:nvPr/>
            </p:nvSpPr>
            <p:spPr bwMode="auto">
              <a:xfrm>
                <a:off x="4680" y="909"/>
                <a:ext cx="237"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2" name="Rectangle 44"/>
              <p:cNvSpPr>
                <a:spLocks noChangeArrowheads="1"/>
              </p:cNvSpPr>
              <p:nvPr/>
            </p:nvSpPr>
            <p:spPr bwMode="auto">
              <a:xfrm>
                <a:off x="4351" y="909"/>
                <a:ext cx="273"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53" name="Rectangle 45"/>
              <p:cNvSpPr>
                <a:spLocks noChangeArrowheads="1"/>
              </p:cNvSpPr>
              <p:nvPr/>
            </p:nvSpPr>
            <p:spPr bwMode="auto">
              <a:xfrm>
                <a:off x="3585" y="909"/>
                <a:ext cx="345" cy="181"/>
              </a:xfrm>
              <a:prstGeom prst="rect">
                <a:avLst/>
              </a:prstGeom>
              <a:solidFill>
                <a:srgbClr val="0000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nvGrpSpPr>
            <p:cNvPr id="14347" name="Group 46"/>
            <p:cNvGrpSpPr>
              <a:grpSpLocks/>
            </p:cNvGrpSpPr>
            <p:nvPr/>
          </p:nvGrpSpPr>
          <p:grpSpPr bwMode="auto">
            <a:xfrm>
              <a:off x="0" y="624"/>
              <a:ext cx="3282" cy="144"/>
              <a:chOff x="4" y="909"/>
              <a:chExt cx="3528" cy="181"/>
            </a:xfrm>
          </p:grpSpPr>
          <p:sp>
            <p:nvSpPr>
              <p:cNvPr id="14348" name="Rectangle 47"/>
              <p:cNvSpPr>
                <a:spLocks noChangeArrowheads="1"/>
              </p:cNvSpPr>
              <p:nvPr/>
            </p:nvSpPr>
            <p:spPr bwMode="auto">
              <a:xfrm>
                <a:off x="3152" y="909"/>
                <a:ext cx="380"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sp>
            <p:nvSpPr>
              <p:cNvPr id="14349" name="Rectangle 48"/>
              <p:cNvSpPr>
                <a:spLocks noChangeArrowheads="1"/>
              </p:cNvSpPr>
              <p:nvPr/>
            </p:nvSpPr>
            <p:spPr bwMode="auto">
              <a:xfrm>
                <a:off x="4" y="909"/>
                <a:ext cx="3093" cy="181"/>
              </a:xfrm>
              <a:prstGeom prst="rect">
                <a:avLst/>
              </a:prstGeom>
              <a:solidFill>
                <a:srgbClr val="0000E0"/>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ltLang="fr-FR"/>
              </a:p>
            </p:txBody>
          </p:sp>
        </p:grpSp>
      </p:grpSp>
      <p:sp>
        <p:nvSpPr>
          <p:cNvPr id="14339" name="Espace réservé du numéro de diapositive 1"/>
          <p:cNvSpPr>
            <a:spLocks noGrp="1"/>
          </p:cNvSpPr>
          <p:nvPr>
            <p:ph type="sldNum" sz="quarter" idx="12"/>
          </p:nvPr>
        </p:nvSpPr>
        <p:spPr>
          <a:noFill/>
        </p:spPr>
        <p:txBody>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eaLnBrk="0" fontAlgn="base" hangingPunct="0">
              <a:spcBef>
                <a:spcPct val="0"/>
              </a:spcBef>
              <a:spcAft>
                <a:spcPct val="0"/>
              </a:spcAft>
              <a:defRPr sz="1600" b="1">
                <a:solidFill>
                  <a:schemeClr val="tx1"/>
                </a:solidFill>
                <a:latin typeface="Times New Roman" pitchFamily="18" charset="0"/>
              </a:defRPr>
            </a:lvl6pPr>
            <a:lvl7pPr marL="2971800" indent="-228600" eaLnBrk="0" fontAlgn="base" hangingPunct="0">
              <a:spcBef>
                <a:spcPct val="0"/>
              </a:spcBef>
              <a:spcAft>
                <a:spcPct val="0"/>
              </a:spcAft>
              <a:defRPr sz="1600" b="1">
                <a:solidFill>
                  <a:schemeClr val="tx1"/>
                </a:solidFill>
                <a:latin typeface="Times New Roman" pitchFamily="18" charset="0"/>
              </a:defRPr>
            </a:lvl7pPr>
            <a:lvl8pPr marL="3429000" indent="-228600" eaLnBrk="0" fontAlgn="base" hangingPunct="0">
              <a:spcBef>
                <a:spcPct val="0"/>
              </a:spcBef>
              <a:spcAft>
                <a:spcPct val="0"/>
              </a:spcAft>
              <a:defRPr sz="1600" b="1">
                <a:solidFill>
                  <a:schemeClr val="tx1"/>
                </a:solidFill>
                <a:latin typeface="Times New Roman" pitchFamily="18" charset="0"/>
              </a:defRPr>
            </a:lvl8pPr>
            <a:lvl9pPr marL="3886200" indent="-228600" eaLnBrk="0" fontAlgn="base" hangingPunct="0">
              <a:spcBef>
                <a:spcPct val="0"/>
              </a:spcBef>
              <a:spcAft>
                <a:spcPct val="0"/>
              </a:spcAft>
              <a:defRPr sz="1600" b="1">
                <a:solidFill>
                  <a:schemeClr val="tx1"/>
                </a:solidFill>
                <a:latin typeface="Times New Roman" pitchFamily="18" charset="0"/>
              </a:defRPr>
            </a:lvl9pPr>
          </a:lstStyle>
          <a:p>
            <a:fld id="{990FF5F8-F07C-4461-BA12-725CCF5376C0}" type="slidenum">
              <a:rPr lang="fr-FR" altLang="fr-FR" sz="1000" b="0"/>
              <a:pPr/>
              <a:t>9</a:t>
            </a:fld>
            <a:endParaRPr lang="fr-FR" altLang="fr-FR" sz="1000" b="0"/>
          </a:p>
        </p:txBody>
      </p:sp>
      <p:sp>
        <p:nvSpPr>
          <p:cNvPr id="14340" name="Rectangle 2"/>
          <p:cNvSpPr>
            <a:spLocks noChangeArrowheads="1"/>
          </p:cNvSpPr>
          <p:nvPr/>
        </p:nvSpPr>
        <p:spPr bwMode="auto">
          <a:xfrm>
            <a:off x="0" y="836613"/>
            <a:ext cx="9144000" cy="431800"/>
          </a:xfrm>
          <a:prstGeom prst="rect">
            <a:avLst/>
          </a:prstGeom>
          <a:solidFill>
            <a:srgbClr val="86A8FE"/>
          </a:solidFill>
          <a:ln w="12700">
            <a:solidFill>
              <a:srgbClr val="808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fr-FR" sz="1800" dirty="0">
                <a:cs typeface="Times New Roman" pitchFamily="18" charset="0"/>
              </a:rPr>
              <a:t>É</a:t>
            </a:r>
            <a:r>
              <a:rPr lang="fr-FR" altLang="fr-FR" sz="1800" dirty="0"/>
              <a:t>VOLUTION DU TAUX DE GRAVITE PAR CTN</a:t>
            </a:r>
          </a:p>
        </p:txBody>
      </p:sp>
      <p:sp>
        <p:nvSpPr>
          <p:cNvPr id="24" name="Text Box 4">
            <a:extLst>
              <a:ext uri="{FF2B5EF4-FFF2-40B4-BE49-F238E27FC236}">
                <a16:creationId xmlns:a16="http://schemas.microsoft.com/office/drawing/2014/main" id="{3657297A-ECD7-4B9C-B2D3-46E77404CB7E}"/>
              </a:ext>
            </a:extLst>
          </p:cNvPr>
          <p:cNvSpPr txBox="1">
            <a:spLocks noChangeArrowheads="1"/>
          </p:cNvSpPr>
          <p:nvPr/>
        </p:nvSpPr>
        <p:spPr bwMode="auto">
          <a:xfrm>
            <a:off x="1403350" y="19050"/>
            <a:ext cx="7596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1600" b="1">
                <a:solidFill>
                  <a:schemeClr val="tx1"/>
                </a:solidFill>
                <a:latin typeface="Times New Roman" pitchFamily="18" charset="0"/>
              </a:defRPr>
            </a:lvl1pPr>
            <a:lvl2pPr marL="742950" indent="-285750">
              <a:defRPr sz="1600" b="1">
                <a:solidFill>
                  <a:schemeClr val="tx1"/>
                </a:solidFill>
                <a:latin typeface="Times New Roman" pitchFamily="18" charset="0"/>
              </a:defRPr>
            </a:lvl2pPr>
            <a:lvl3pPr marL="1143000" indent="-228600">
              <a:defRPr sz="1600" b="1">
                <a:solidFill>
                  <a:schemeClr val="tx1"/>
                </a:solidFill>
                <a:latin typeface="Times New Roman" pitchFamily="18" charset="0"/>
              </a:defRPr>
            </a:lvl3pPr>
            <a:lvl4pPr marL="1600200" indent="-228600">
              <a:defRPr sz="1600" b="1">
                <a:solidFill>
                  <a:schemeClr val="tx1"/>
                </a:solidFill>
                <a:latin typeface="Times New Roman" pitchFamily="18" charset="0"/>
              </a:defRPr>
            </a:lvl4pPr>
            <a:lvl5pPr marL="2057400" indent="-228600">
              <a:defRPr sz="1600" b="1">
                <a:solidFill>
                  <a:schemeClr val="tx1"/>
                </a:solidFill>
                <a:latin typeface="Times New Roman" pitchFamily="18" charset="0"/>
              </a:defRPr>
            </a:lvl5pPr>
            <a:lvl6pPr marL="2514600" indent="-228600" algn="ctr" eaLnBrk="0" fontAlgn="base" hangingPunct="0">
              <a:spcBef>
                <a:spcPct val="0"/>
              </a:spcBef>
              <a:spcAft>
                <a:spcPct val="0"/>
              </a:spcAft>
              <a:defRPr sz="1600" b="1">
                <a:solidFill>
                  <a:schemeClr val="tx1"/>
                </a:solidFill>
                <a:latin typeface="Times New Roman" pitchFamily="18" charset="0"/>
              </a:defRPr>
            </a:lvl6pPr>
            <a:lvl7pPr marL="2971800" indent="-228600" algn="ctr" eaLnBrk="0" fontAlgn="base" hangingPunct="0">
              <a:spcBef>
                <a:spcPct val="0"/>
              </a:spcBef>
              <a:spcAft>
                <a:spcPct val="0"/>
              </a:spcAft>
              <a:defRPr sz="1600" b="1">
                <a:solidFill>
                  <a:schemeClr val="tx1"/>
                </a:solidFill>
                <a:latin typeface="Times New Roman" pitchFamily="18" charset="0"/>
              </a:defRPr>
            </a:lvl7pPr>
            <a:lvl8pPr marL="3429000" indent="-228600" algn="ctr" eaLnBrk="0" fontAlgn="base" hangingPunct="0">
              <a:spcBef>
                <a:spcPct val="0"/>
              </a:spcBef>
              <a:spcAft>
                <a:spcPct val="0"/>
              </a:spcAft>
              <a:defRPr sz="1600" b="1">
                <a:solidFill>
                  <a:schemeClr val="tx1"/>
                </a:solidFill>
                <a:latin typeface="Times New Roman" pitchFamily="18" charset="0"/>
              </a:defRPr>
            </a:lvl8pPr>
            <a:lvl9pPr marL="3886200" indent="-228600" algn="ctr" eaLnBrk="0" fontAlgn="base" hangingPunct="0">
              <a:spcBef>
                <a:spcPct val="0"/>
              </a:spcBef>
              <a:spcAft>
                <a:spcPct val="0"/>
              </a:spcAft>
              <a:defRPr sz="1600" b="1">
                <a:solidFill>
                  <a:schemeClr val="tx1"/>
                </a:solidFill>
                <a:latin typeface="Times New Roman" pitchFamily="18" charset="0"/>
              </a:defRPr>
            </a:lvl9pPr>
          </a:lstStyle>
          <a:p>
            <a:pPr algn="ctr" eaLnBrk="1" hangingPunct="1">
              <a:defRPr/>
            </a:pPr>
            <a:r>
              <a:rPr lang="fr-FR" sz="2400" i="1" dirty="0">
                <a:solidFill>
                  <a:srgbClr val="FF3300"/>
                </a:solidFill>
                <a:effectLst>
                  <a:outerShdw blurRad="38100" dist="38100" dir="2700000" algn="tl">
                    <a:srgbClr val="C0C0C0"/>
                  </a:outerShdw>
                </a:effectLst>
                <a:latin typeface="Arial" charset="0"/>
              </a:rPr>
              <a:t>Données statistiques JURA 2018</a:t>
            </a:r>
          </a:p>
        </p:txBody>
      </p:sp>
      <p:graphicFrame>
        <p:nvGraphicFramePr>
          <p:cNvPr id="26" name="Graphique 25">
            <a:extLst>
              <a:ext uri="{FF2B5EF4-FFF2-40B4-BE49-F238E27FC236}">
                <a16:creationId xmlns:a16="http://schemas.microsoft.com/office/drawing/2014/main" id="{00000000-0008-0000-0000-00000F040000}"/>
              </a:ext>
            </a:extLst>
          </p:cNvPr>
          <p:cNvGraphicFramePr>
            <a:graphicFrameLocks/>
          </p:cNvGraphicFramePr>
          <p:nvPr>
            <p:extLst>
              <p:ext uri="{D42A27DB-BD31-4B8C-83A1-F6EECF244321}">
                <p14:modId xmlns:p14="http://schemas.microsoft.com/office/powerpoint/2010/main" val="3894484747"/>
              </p:ext>
            </p:extLst>
          </p:nvPr>
        </p:nvGraphicFramePr>
        <p:xfrm>
          <a:off x="88077" y="1289445"/>
          <a:ext cx="8819673" cy="5432029"/>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extLst>
      <p:ext uri="{BB962C8B-B14F-4D97-AF65-F5344CB8AC3E}">
        <p14:creationId xmlns:p14="http://schemas.microsoft.com/office/powerpoint/2010/main" val="21516423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SLIDE_COUNT" val="1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onception personnalisée">
  <a:themeElements>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nception personnalisé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fr-FR" sz="16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fr-FR" sz="16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TotalTime>
  <Pages>29</Pages>
  <Words>832</Words>
  <Application>Microsoft Office PowerPoint</Application>
  <PresentationFormat>Affichage à l'écran (4:3)</PresentationFormat>
  <Paragraphs>161</Paragraphs>
  <Slides>15</Slides>
  <Notes>15</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15</vt:i4>
      </vt:variant>
    </vt:vector>
  </HeadingPairs>
  <TitlesOfParts>
    <vt:vector size="21" baseType="lpstr">
      <vt:lpstr>Arial</vt:lpstr>
      <vt:lpstr>Calibri</vt:lpstr>
      <vt:lpstr>Franklin Gothic Heavy</vt:lpstr>
      <vt:lpstr>Times New Roman</vt:lpstr>
      <vt:lpstr>Conception personnalisée</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C.R.A.M. Ile-de-France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Aucun titre de diapositive</dc:title>
  <dc:creator>C.R.A.M. Ile-de-France</dc:creator>
  <cp:lastModifiedBy>Cousin Hub</cp:lastModifiedBy>
  <cp:revision>1297</cp:revision>
  <cp:lastPrinted>2017-05-12T11:42:55Z</cp:lastPrinted>
  <dcterms:created xsi:type="dcterms:W3CDTF">2001-02-12T08:56:09Z</dcterms:created>
  <dcterms:modified xsi:type="dcterms:W3CDTF">2021-02-02T08:14:12Z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ECD889AE-886E-42D4-9764-CE12A5112667</vt:lpwstr>
  </property>
  <property fmtid="{D5CDD505-2E9C-101B-9397-08002B2CF9AE}" pid="3" name="ArticulatePath">
    <vt:lpwstr>statistiques_at-mp_regionales_idf_2015_v2_2jt</vt:lpwstr>
  </property>
</Properties>
</file>